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0"/>
  </p:notesMasterIdLst>
  <p:sldIdLst>
    <p:sldId id="306" r:id="rId2"/>
    <p:sldId id="470" r:id="rId3"/>
    <p:sldId id="441" r:id="rId4"/>
    <p:sldId id="476" r:id="rId5"/>
    <p:sldId id="472" r:id="rId6"/>
    <p:sldId id="471" r:id="rId7"/>
    <p:sldId id="473" r:id="rId8"/>
    <p:sldId id="474" r:id="rId9"/>
    <p:sldId id="475" r:id="rId10"/>
    <p:sldId id="442" r:id="rId11"/>
    <p:sldId id="443" r:id="rId12"/>
    <p:sldId id="446" r:id="rId13"/>
    <p:sldId id="447" r:id="rId14"/>
    <p:sldId id="448" r:id="rId15"/>
    <p:sldId id="449" r:id="rId16"/>
    <p:sldId id="425" r:id="rId17"/>
    <p:sldId id="427" r:id="rId18"/>
    <p:sldId id="428" r:id="rId19"/>
    <p:sldId id="429" r:id="rId20"/>
    <p:sldId id="430" r:id="rId21"/>
    <p:sldId id="451" r:id="rId22"/>
    <p:sldId id="454" r:id="rId23"/>
    <p:sldId id="455" r:id="rId24"/>
    <p:sldId id="453" r:id="rId25"/>
    <p:sldId id="452" r:id="rId26"/>
    <p:sldId id="458" r:id="rId27"/>
    <p:sldId id="457" r:id="rId28"/>
    <p:sldId id="456" r:id="rId29"/>
    <p:sldId id="431" r:id="rId30"/>
    <p:sldId id="459" r:id="rId31"/>
    <p:sldId id="432" r:id="rId32"/>
    <p:sldId id="460" r:id="rId33"/>
    <p:sldId id="461" r:id="rId34"/>
    <p:sldId id="462" r:id="rId35"/>
    <p:sldId id="433" r:id="rId36"/>
    <p:sldId id="450" r:id="rId37"/>
    <p:sldId id="463" r:id="rId38"/>
    <p:sldId id="437" r:id="rId39"/>
    <p:sldId id="464" r:id="rId40"/>
    <p:sldId id="465" r:id="rId41"/>
    <p:sldId id="466" r:id="rId42"/>
    <p:sldId id="467" r:id="rId43"/>
    <p:sldId id="468" r:id="rId44"/>
    <p:sldId id="477" r:id="rId45"/>
    <p:sldId id="434" r:id="rId46"/>
    <p:sldId id="480" r:id="rId47"/>
    <p:sldId id="479" r:id="rId48"/>
    <p:sldId id="478" r:id="rId4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F00"/>
    <a:srgbClr val="2DA2BF"/>
    <a:srgbClr val="1E768C"/>
    <a:srgbClr val="EA9C00"/>
    <a:srgbClr val="0000FF"/>
    <a:srgbClr val="00FF00"/>
    <a:srgbClr val="6699FF"/>
    <a:srgbClr val="FFCC00"/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 autoAdjust="0"/>
    <p:restoredTop sz="96482" autoAdjust="0"/>
  </p:normalViewPr>
  <p:slideViewPr>
    <p:cSldViewPr>
      <p:cViewPr varScale="1">
        <p:scale>
          <a:sx n="87" d="100"/>
          <a:sy n="87" d="100"/>
        </p:scale>
        <p:origin x="46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FB84D-0AEC-49B1-8383-54AC78B93209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48AEF25-B34E-4779-A77A-B85A0299309C}">
      <dgm:prSet/>
      <dgm:spPr/>
      <dgm:t>
        <a:bodyPr/>
        <a:lstStyle/>
        <a:p>
          <a:pPr>
            <a:defRPr b="1"/>
          </a:pPr>
          <a:r>
            <a:rPr lang="en-US"/>
            <a:t>Truly random – seed by current time </a:t>
          </a:r>
        </a:p>
      </dgm:t>
    </dgm:pt>
    <dgm:pt modelId="{E3144096-DE19-4053-BE2A-9D2E4A38A00E}" type="parTrans" cxnId="{B0271B53-510B-4490-A3DD-16176543D25A}">
      <dgm:prSet/>
      <dgm:spPr/>
      <dgm:t>
        <a:bodyPr/>
        <a:lstStyle/>
        <a:p>
          <a:endParaRPr lang="en-US"/>
        </a:p>
      </dgm:t>
    </dgm:pt>
    <dgm:pt modelId="{5916F234-0415-477B-82D5-DADA84914C85}" type="sibTrans" cxnId="{B0271B53-510B-4490-A3DD-16176543D25A}">
      <dgm:prSet/>
      <dgm:spPr/>
      <dgm:t>
        <a:bodyPr/>
        <a:lstStyle/>
        <a:p>
          <a:endParaRPr lang="en-US"/>
        </a:p>
      </dgm:t>
    </dgm:pt>
    <dgm:pt modelId="{4FEAEC0E-1579-42EF-87C2-893FA941AC20}">
      <dgm:prSet/>
      <dgm:spPr/>
      <dgm:t>
        <a:bodyPr/>
        <a:lstStyle/>
        <a:p>
          <a:pPr>
            <a:defRPr b="1"/>
          </a:pPr>
          <a:r>
            <a:rPr lang="en-US"/>
            <a:t>But we want deterministic renders!</a:t>
          </a:r>
        </a:p>
      </dgm:t>
    </dgm:pt>
    <dgm:pt modelId="{87A230C2-E22C-494D-9469-6F6CBD8F40CD}" type="parTrans" cxnId="{7CAD3881-D04F-45F4-AF02-636B5EDB2D4B}">
      <dgm:prSet/>
      <dgm:spPr/>
      <dgm:t>
        <a:bodyPr/>
        <a:lstStyle/>
        <a:p>
          <a:endParaRPr lang="en-US"/>
        </a:p>
      </dgm:t>
    </dgm:pt>
    <dgm:pt modelId="{68285BD2-6ACE-4944-BFDA-A7585EF91E4D}" type="sibTrans" cxnId="{7CAD3881-D04F-45F4-AF02-636B5EDB2D4B}">
      <dgm:prSet/>
      <dgm:spPr/>
      <dgm:t>
        <a:bodyPr/>
        <a:lstStyle/>
        <a:p>
          <a:endParaRPr lang="en-US"/>
        </a:p>
      </dgm:t>
    </dgm:pt>
    <dgm:pt modelId="{0A350FB0-22A8-4810-83D2-1D3B90ACB9A3}">
      <dgm:prSet/>
      <dgm:spPr/>
      <dgm:t>
        <a:bodyPr/>
        <a:lstStyle/>
        <a:p>
          <a:pPr>
            <a:defRPr b="1"/>
          </a:pPr>
          <a:r>
            <a:rPr lang="en-US"/>
            <a:t>Why?</a:t>
          </a:r>
        </a:p>
      </dgm:t>
    </dgm:pt>
    <dgm:pt modelId="{53C42271-BEE7-4BBE-AA40-AECB8AD97BC9}" type="parTrans" cxnId="{23BF64F5-B3FE-45FA-BC4E-4003AEEEBFE2}">
      <dgm:prSet/>
      <dgm:spPr/>
      <dgm:t>
        <a:bodyPr/>
        <a:lstStyle/>
        <a:p>
          <a:endParaRPr lang="en-US"/>
        </a:p>
      </dgm:t>
    </dgm:pt>
    <dgm:pt modelId="{F692C447-13BB-4709-9176-EE0C6CE3DD7D}" type="sibTrans" cxnId="{23BF64F5-B3FE-45FA-BC4E-4003AEEEBFE2}">
      <dgm:prSet/>
      <dgm:spPr/>
      <dgm:t>
        <a:bodyPr/>
        <a:lstStyle/>
        <a:p>
          <a:endParaRPr lang="en-US"/>
        </a:p>
      </dgm:t>
    </dgm:pt>
    <dgm:pt modelId="{0ACCE518-B493-45D8-A55F-6F8751D2B2D1}">
      <dgm:prSet/>
      <dgm:spPr/>
      <dgm:t>
        <a:bodyPr/>
        <a:lstStyle/>
        <a:p>
          <a:r>
            <a:rPr lang="en-US"/>
            <a:t>Debugging!</a:t>
          </a:r>
        </a:p>
      </dgm:t>
    </dgm:pt>
    <dgm:pt modelId="{26461E90-C400-40F6-B9C6-C4F2BA14D06F}" type="parTrans" cxnId="{7B81C5A6-783A-4878-B709-13B8BDD93447}">
      <dgm:prSet/>
      <dgm:spPr/>
      <dgm:t>
        <a:bodyPr/>
        <a:lstStyle/>
        <a:p>
          <a:endParaRPr lang="en-US"/>
        </a:p>
      </dgm:t>
    </dgm:pt>
    <dgm:pt modelId="{4EFEC3F0-A6F5-4708-828B-EA04982522E0}" type="sibTrans" cxnId="{7B81C5A6-783A-4878-B709-13B8BDD93447}">
      <dgm:prSet/>
      <dgm:spPr/>
      <dgm:t>
        <a:bodyPr/>
        <a:lstStyle/>
        <a:p>
          <a:endParaRPr lang="en-US"/>
        </a:p>
      </dgm:t>
    </dgm:pt>
    <dgm:pt modelId="{50C274FB-E106-41CA-BE32-DDFCD966C784}">
      <dgm:prSet/>
      <dgm:spPr/>
      <dgm:t>
        <a:bodyPr/>
        <a:lstStyle/>
        <a:p>
          <a:r>
            <a:rPr lang="en-US"/>
            <a:t>Imagine chasing a source of firefly</a:t>
          </a:r>
        </a:p>
      </dgm:t>
    </dgm:pt>
    <dgm:pt modelId="{37703FA4-1E0B-4521-A4AE-0DB56BBCE44A}" type="parTrans" cxnId="{9295A703-7A9F-49DF-9674-32BC41AA5CA1}">
      <dgm:prSet/>
      <dgm:spPr/>
      <dgm:t>
        <a:bodyPr/>
        <a:lstStyle/>
        <a:p>
          <a:endParaRPr lang="en-US"/>
        </a:p>
      </dgm:t>
    </dgm:pt>
    <dgm:pt modelId="{8DE2EA01-DCCC-4D6E-87C8-374B5C9F991C}" type="sibTrans" cxnId="{9295A703-7A9F-49DF-9674-32BC41AA5CA1}">
      <dgm:prSet/>
      <dgm:spPr/>
      <dgm:t>
        <a:bodyPr/>
        <a:lstStyle/>
        <a:p>
          <a:endParaRPr lang="en-US"/>
        </a:p>
      </dgm:t>
    </dgm:pt>
    <dgm:pt modelId="{E20392FE-8EFD-4048-83F1-7CF3607F1FF4}" type="pres">
      <dgm:prSet presAssocID="{D11FB84D-0AEC-49B1-8383-54AC78B93209}" presName="root" presStyleCnt="0">
        <dgm:presLayoutVars>
          <dgm:dir/>
          <dgm:resizeHandles val="exact"/>
        </dgm:presLayoutVars>
      </dgm:prSet>
      <dgm:spPr/>
    </dgm:pt>
    <dgm:pt modelId="{689F571E-CA1E-4A29-A7C2-D1F1D4588A1D}" type="pres">
      <dgm:prSet presAssocID="{248AEF25-B34E-4779-A77A-B85A0299309C}" presName="compNode" presStyleCnt="0"/>
      <dgm:spPr/>
    </dgm:pt>
    <dgm:pt modelId="{2F995474-261B-4FAA-887B-EC4B5F01D4A5}" type="pres">
      <dgm:prSet presAssocID="{248AEF25-B34E-4779-A77A-B85A0299309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eds"/>
        </a:ext>
      </dgm:extLst>
    </dgm:pt>
    <dgm:pt modelId="{1903519B-CBC7-44B0-8896-DF88E6470928}" type="pres">
      <dgm:prSet presAssocID="{248AEF25-B34E-4779-A77A-B85A0299309C}" presName="iconSpace" presStyleCnt="0"/>
      <dgm:spPr/>
    </dgm:pt>
    <dgm:pt modelId="{3478C43C-1AD6-4AAC-A768-D1299D9ED984}" type="pres">
      <dgm:prSet presAssocID="{248AEF25-B34E-4779-A77A-B85A0299309C}" presName="parTx" presStyleLbl="revTx" presStyleIdx="0" presStyleCnt="6">
        <dgm:presLayoutVars>
          <dgm:chMax val="0"/>
          <dgm:chPref val="0"/>
        </dgm:presLayoutVars>
      </dgm:prSet>
      <dgm:spPr/>
    </dgm:pt>
    <dgm:pt modelId="{9868D96A-FA89-494A-8763-543D7926D55E}" type="pres">
      <dgm:prSet presAssocID="{248AEF25-B34E-4779-A77A-B85A0299309C}" presName="txSpace" presStyleCnt="0"/>
      <dgm:spPr/>
    </dgm:pt>
    <dgm:pt modelId="{0C0B7DAF-9FCD-482D-BEEF-C5CE7CB4A20B}" type="pres">
      <dgm:prSet presAssocID="{248AEF25-B34E-4779-A77A-B85A0299309C}" presName="desTx" presStyleLbl="revTx" presStyleIdx="1" presStyleCnt="6">
        <dgm:presLayoutVars/>
      </dgm:prSet>
      <dgm:spPr/>
    </dgm:pt>
    <dgm:pt modelId="{7B377AAC-AA93-49DD-A904-1D87D6858858}" type="pres">
      <dgm:prSet presAssocID="{5916F234-0415-477B-82D5-DADA84914C85}" presName="sibTrans" presStyleCnt="0"/>
      <dgm:spPr/>
    </dgm:pt>
    <dgm:pt modelId="{9E70A2F6-1EC3-4442-A9A8-AB99E8D16D21}" type="pres">
      <dgm:prSet presAssocID="{4FEAEC0E-1579-42EF-87C2-893FA941AC20}" presName="compNode" presStyleCnt="0"/>
      <dgm:spPr/>
    </dgm:pt>
    <dgm:pt modelId="{808F085C-E1A1-4015-B8DF-9F073EC5240B}" type="pres">
      <dgm:prSet presAssocID="{4FEAEC0E-1579-42EF-87C2-893FA941AC2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54C4B8E2-1D35-4467-BF28-B571120E88C0}" type="pres">
      <dgm:prSet presAssocID="{4FEAEC0E-1579-42EF-87C2-893FA941AC20}" presName="iconSpace" presStyleCnt="0"/>
      <dgm:spPr/>
    </dgm:pt>
    <dgm:pt modelId="{0EB4F620-0594-4B7E-BB16-BAB569BF193E}" type="pres">
      <dgm:prSet presAssocID="{4FEAEC0E-1579-42EF-87C2-893FA941AC20}" presName="parTx" presStyleLbl="revTx" presStyleIdx="2" presStyleCnt="6">
        <dgm:presLayoutVars>
          <dgm:chMax val="0"/>
          <dgm:chPref val="0"/>
        </dgm:presLayoutVars>
      </dgm:prSet>
      <dgm:spPr/>
    </dgm:pt>
    <dgm:pt modelId="{6BE1D1BC-6E03-45A7-897E-64C1B8E170B7}" type="pres">
      <dgm:prSet presAssocID="{4FEAEC0E-1579-42EF-87C2-893FA941AC20}" presName="txSpace" presStyleCnt="0"/>
      <dgm:spPr/>
    </dgm:pt>
    <dgm:pt modelId="{5AC6557D-3B13-40FA-967A-7D6A40E64B94}" type="pres">
      <dgm:prSet presAssocID="{4FEAEC0E-1579-42EF-87C2-893FA941AC20}" presName="desTx" presStyleLbl="revTx" presStyleIdx="3" presStyleCnt="6">
        <dgm:presLayoutVars/>
      </dgm:prSet>
      <dgm:spPr/>
    </dgm:pt>
    <dgm:pt modelId="{3BE93C15-2DE6-4964-B8F8-A2FBA336E618}" type="pres">
      <dgm:prSet presAssocID="{68285BD2-6ACE-4944-BFDA-A7585EF91E4D}" presName="sibTrans" presStyleCnt="0"/>
      <dgm:spPr/>
    </dgm:pt>
    <dgm:pt modelId="{AE21AE0F-7126-48EE-A7B1-D1F7391318CF}" type="pres">
      <dgm:prSet presAssocID="{0A350FB0-22A8-4810-83D2-1D3B90ACB9A3}" presName="compNode" presStyleCnt="0"/>
      <dgm:spPr/>
    </dgm:pt>
    <dgm:pt modelId="{E85482B4-2166-4CEA-9CB3-FA322D0071D0}" type="pres">
      <dgm:prSet presAssocID="{0A350FB0-22A8-4810-83D2-1D3B90ACB9A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tterfly"/>
        </a:ext>
      </dgm:extLst>
    </dgm:pt>
    <dgm:pt modelId="{348D5D1F-065C-47C0-B766-AE1EFF335CBC}" type="pres">
      <dgm:prSet presAssocID="{0A350FB0-22A8-4810-83D2-1D3B90ACB9A3}" presName="iconSpace" presStyleCnt="0"/>
      <dgm:spPr/>
    </dgm:pt>
    <dgm:pt modelId="{A515D1F5-EBB8-4C8C-960F-7705C30A2BFC}" type="pres">
      <dgm:prSet presAssocID="{0A350FB0-22A8-4810-83D2-1D3B90ACB9A3}" presName="parTx" presStyleLbl="revTx" presStyleIdx="4" presStyleCnt="6">
        <dgm:presLayoutVars>
          <dgm:chMax val="0"/>
          <dgm:chPref val="0"/>
        </dgm:presLayoutVars>
      </dgm:prSet>
      <dgm:spPr/>
    </dgm:pt>
    <dgm:pt modelId="{D6BCD975-12C1-42EC-8914-CF33E4BE184B}" type="pres">
      <dgm:prSet presAssocID="{0A350FB0-22A8-4810-83D2-1D3B90ACB9A3}" presName="txSpace" presStyleCnt="0"/>
      <dgm:spPr/>
    </dgm:pt>
    <dgm:pt modelId="{90CDDA7D-B2E3-4487-BF20-77083AC41E87}" type="pres">
      <dgm:prSet presAssocID="{0A350FB0-22A8-4810-83D2-1D3B90ACB9A3}" presName="desTx" presStyleLbl="revTx" presStyleIdx="5" presStyleCnt="6">
        <dgm:presLayoutVars/>
      </dgm:prSet>
      <dgm:spPr/>
    </dgm:pt>
  </dgm:ptLst>
  <dgm:cxnLst>
    <dgm:cxn modelId="{9295A703-7A9F-49DF-9674-32BC41AA5CA1}" srcId="{0A350FB0-22A8-4810-83D2-1D3B90ACB9A3}" destId="{50C274FB-E106-41CA-BE32-DDFCD966C784}" srcOrd="1" destOrd="0" parTransId="{37703FA4-1E0B-4521-A4AE-0DB56BBCE44A}" sibTransId="{8DE2EA01-DCCC-4D6E-87C8-374B5C9F991C}"/>
    <dgm:cxn modelId="{74056C3A-F50A-4813-ACF6-2C60142CC196}" type="presOf" srcId="{D11FB84D-0AEC-49B1-8383-54AC78B93209}" destId="{E20392FE-8EFD-4048-83F1-7CF3607F1FF4}" srcOrd="0" destOrd="0" presId="urn:microsoft.com/office/officeart/2018/5/layout/CenteredIconLabelDescriptionList"/>
    <dgm:cxn modelId="{E72FED70-E75B-4596-B54B-524D35C5F34C}" type="presOf" srcId="{50C274FB-E106-41CA-BE32-DDFCD966C784}" destId="{90CDDA7D-B2E3-4487-BF20-77083AC41E87}" srcOrd="0" destOrd="1" presId="urn:microsoft.com/office/officeart/2018/5/layout/CenteredIconLabelDescriptionList"/>
    <dgm:cxn modelId="{B0271B53-510B-4490-A3DD-16176543D25A}" srcId="{D11FB84D-0AEC-49B1-8383-54AC78B93209}" destId="{248AEF25-B34E-4779-A77A-B85A0299309C}" srcOrd="0" destOrd="0" parTransId="{E3144096-DE19-4053-BE2A-9D2E4A38A00E}" sibTransId="{5916F234-0415-477B-82D5-DADA84914C85}"/>
    <dgm:cxn modelId="{7CAD3881-D04F-45F4-AF02-636B5EDB2D4B}" srcId="{D11FB84D-0AEC-49B1-8383-54AC78B93209}" destId="{4FEAEC0E-1579-42EF-87C2-893FA941AC20}" srcOrd="1" destOrd="0" parTransId="{87A230C2-E22C-494D-9469-6F6CBD8F40CD}" sibTransId="{68285BD2-6ACE-4944-BFDA-A7585EF91E4D}"/>
    <dgm:cxn modelId="{7B81C5A6-783A-4878-B709-13B8BDD93447}" srcId="{0A350FB0-22A8-4810-83D2-1D3B90ACB9A3}" destId="{0ACCE518-B493-45D8-A55F-6F8751D2B2D1}" srcOrd="0" destOrd="0" parTransId="{26461E90-C400-40F6-B9C6-C4F2BA14D06F}" sibTransId="{4EFEC3F0-A6F5-4708-828B-EA04982522E0}"/>
    <dgm:cxn modelId="{A133DDB9-9936-4D6F-92E1-AF6E29ADBB70}" type="presOf" srcId="{0A350FB0-22A8-4810-83D2-1D3B90ACB9A3}" destId="{A515D1F5-EBB8-4C8C-960F-7705C30A2BFC}" srcOrd="0" destOrd="0" presId="urn:microsoft.com/office/officeart/2018/5/layout/CenteredIconLabelDescriptionList"/>
    <dgm:cxn modelId="{CB28CDBC-0CC7-4663-9571-21B066344FDD}" type="presOf" srcId="{0ACCE518-B493-45D8-A55F-6F8751D2B2D1}" destId="{90CDDA7D-B2E3-4487-BF20-77083AC41E87}" srcOrd="0" destOrd="0" presId="urn:microsoft.com/office/officeart/2018/5/layout/CenteredIconLabelDescriptionList"/>
    <dgm:cxn modelId="{EF37C7E1-4025-48AF-9E84-DD2B9BE0BAAD}" type="presOf" srcId="{4FEAEC0E-1579-42EF-87C2-893FA941AC20}" destId="{0EB4F620-0594-4B7E-BB16-BAB569BF193E}" srcOrd="0" destOrd="0" presId="urn:microsoft.com/office/officeart/2018/5/layout/CenteredIconLabelDescriptionList"/>
    <dgm:cxn modelId="{F323B7F4-9008-4DA0-AF27-771C73F74511}" type="presOf" srcId="{248AEF25-B34E-4779-A77A-B85A0299309C}" destId="{3478C43C-1AD6-4AAC-A768-D1299D9ED984}" srcOrd="0" destOrd="0" presId="urn:microsoft.com/office/officeart/2018/5/layout/CenteredIconLabelDescriptionList"/>
    <dgm:cxn modelId="{23BF64F5-B3FE-45FA-BC4E-4003AEEEBFE2}" srcId="{D11FB84D-0AEC-49B1-8383-54AC78B93209}" destId="{0A350FB0-22A8-4810-83D2-1D3B90ACB9A3}" srcOrd="2" destOrd="0" parTransId="{53C42271-BEE7-4BBE-AA40-AECB8AD97BC9}" sibTransId="{F692C447-13BB-4709-9176-EE0C6CE3DD7D}"/>
    <dgm:cxn modelId="{C6596983-99A0-45FB-B511-C892C02DCDB1}" type="presParOf" srcId="{E20392FE-8EFD-4048-83F1-7CF3607F1FF4}" destId="{689F571E-CA1E-4A29-A7C2-D1F1D4588A1D}" srcOrd="0" destOrd="0" presId="urn:microsoft.com/office/officeart/2018/5/layout/CenteredIconLabelDescriptionList"/>
    <dgm:cxn modelId="{DF954E64-D3DC-42CD-B15C-3D147615757F}" type="presParOf" srcId="{689F571E-CA1E-4A29-A7C2-D1F1D4588A1D}" destId="{2F995474-261B-4FAA-887B-EC4B5F01D4A5}" srcOrd="0" destOrd="0" presId="urn:microsoft.com/office/officeart/2018/5/layout/CenteredIconLabelDescriptionList"/>
    <dgm:cxn modelId="{CB2843B9-A013-4559-9725-DAE9359EC9AB}" type="presParOf" srcId="{689F571E-CA1E-4A29-A7C2-D1F1D4588A1D}" destId="{1903519B-CBC7-44B0-8896-DF88E6470928}" srcOrd="1" destOrd="0" presId="urn:microsoft.com/office/officeart/2018/5/layout/CenteredIconLabelDescriptionList"/>
    <dgm:cxn modelId="{0427945A-64E5-4C32-AF3A-F7BB1582F070}" type="presParOf" srcId="{689F571E-CA1E-4A29-A7C2-D1F1D4588A1D}" destId="{3478C43C-1AD6-4AAC-A768-D1299D9ED984}" srcOrd="2" destOrd="0" presId="urn:microsoft.com/office/officeart/2018/5/layout/CenteredIconLabelDescriptionList"/>
    <dgm:cxn modelId="{657D3824-659E-4139-A94B-0990F1A29C0B}" type="presParOf" srcId="{689F571E-CA1E-4A29-A7C2-D1F1D4588A1D}" destId="{9868D96A-FA89-494A-8763-543D7926D55E}" srcOrd="3" destOrd="0" presId="urn:microsoft.com/office/officeart/2018/5/layout/CenteredIconLabelDescriptionList"/>
    <dgm:cxn modelId="{D1DEE5A2-E71E-4C2C-BFA9-01D25040D948}" type="presParOf" srcId="{689F571E-CA1E-4A29-A7C2-D1F1D4588A1D}" destId="{0C0B7DAF-9FCD-482D-BEEF-C5CE7CB4A20B}" srcOrd="4" destOrd="0" presId="urn:microsoft.com/office/officeart/2018/5/layout/CenteredIconLabelDescriptionList"/>
    <dgm:cxn modelId="{C3A860E8-2C71-449E-9263-B6FF78FC81BC}" type="presParOf" srcId="{E20392FE-8EFD-4048-83F1-7CF3607F1FF4}" destId="{7B377AAC-AA93-49DD-A904-1D87D6858858}" srcOrd="1" destOrd="0" presId="urn:microsoft.com/office/officeart/2018/5/layout/CenteredIconLabelDescriptionList"/>
    <dgm:cxn modelId="{BE9FE4C8-C379-42EC-AE7E-31DA9717F1D7}" type="presParOf" srcId="{E20392FE-8EFD-4048-83F1-7CF3607F1FF4}" destId="{9E70A2F6-1EC3-4442-A9A8-AB99E8D16D21}" srcOrd="2" destOrd="0" presId="urn:microsoft.com/office/officeart/2018/5/layout/CenteredIconLabelDescriptionList"/>
    <dgm:cxn modelId="{E502EEFC-7486-4086-92F3-CC620ADC0F8C}" type="presParOf" srcId="{9E70A2F6-1EC3-4442-A9A8-AB99E8D16D21}" destId="{808F085C-E1A1-4015-B8DF-9F073EC5240B}" srcOrd="0" destOrd="0" presId="urn:microsoft.com/office/officeart/2018/5/layout/CenteredIconLabelDescriptionList"/>
    <dgm:cxn modelId="{C7529D7F-FC09-4E46-BCD6-78796E9233C4}" type="presParOf" srcId="{9E70A2F6-1EC3-4442-A9A8-AB99E8D16D21}" destId="{54C4B8E2-1D35-4467-BF28-B571120E88C0}" srcOrd="1" destOrd="0" presId="urn:microsoft.com/office/officeart/2018/5/layout/CenteredIconLabelDescriptionList"/>
    <dgm:cxn modelId="{8C62D3FE-7CB9-4871-816F-435EB01F6610}" type="presParOf" srcId="{9E70A2F6-1EC3-4442-A9A8-AB99E8D16D21}" destId="{0EB4F620-0594-4B7E-BB16-BAB569BF193E}" srcOrd="2" destOrd="0" presId="urn:microsoft.com/office/officeart/2018/5/layout/CenteredIconLabelDescriptionList"/>
    <dgm:cxn modelId="{DA56B4E8-568E-4FDB-97B1-A48666C3408B}" type="presParOf" srcId="{9E70A2F6-1EC3-4442-A9A8-AB99E8D16D21}" destId="{6BE1D1BC-6E03-45A7-897E-64C1B8E170B7}" srcOrd="3" destOrd="0" presId="urn:microsoft.com/office/officeart/2018/5/layout/CenteredIconLabelDescriptionList"/>
    <dgm:cxn modelId="{DE1EA4B0-68F9-4ED2-88CC-F9B52E35A9BA}" type="presParOf" srcId="{9E70A2F6-1EC3-4442-A9A8-AB99E8D16D21}" destId="{5AC6557D-3B13-40FA-967A-7D6A40E64B94}" srcOrd="4" destOrd="0" presId="urn:microsoft.com/office/officeart/2018/5/layout/CenteredIconLabelDescriptionList"/>
    <dgm:cxn modelId="{D0526737-87C7-4EAC-B9C7-C2A4EB39EF31}" type="presParOf" srcId="{E20392FE-8EFD-4048-83F1-7CF3607F1FF4}" destId="{3BE93C15-2DE6-4964-B8F8-A2FBA336E618}" srcOrd="3" destOrd="0" presId="urn:microsoft.com/office/officeart/2018/5/layout/CenteredIconLabelDescriptionList"/>
    <dgm:cxn modelId="{421723BB-9700-4145-A92D-76FEB96AA3EB}" type="presParOf" srcId="{E20392FE-8EFD-4048-83F1-7CF3607F1FF4}" destId="{AE21AE0F-7126-48EE-A7B1-D1F7391318CF}" srcOrd="4" destOrd="0" presId="urn:microsoft.com/office/officeart/2018/5/layout/CenteredIconLabelDescriptionList"/>
    <dgm:cxn modelId="{8EAD5F6B-5881-42A9-8399-5588E0A72003}" type="presParOf" srcId="{AE21AE0F-7126-48EE-A7B1-D1F7391318CF}" destId="{E85482B4-2166-4CEA-9CB3-FA322D0071D0}" srcOrd="0" destOrd="0" presId="urn:microsoft.com/office/officeart/2018/5/layout/CenteredIconLabelDescriptionList"/>
    <dgm:cxn modelId="{EC9E5799-633A-4B69-A38D-4AB62DD85A06}" type="presParOf" srcId="{AE21AE0F-7126-48EE-A7B1-D1F7391318CF}" destId="{348D5D1F-065C-47C0-B766-AE1EFF335CBC}" srcOrd="1" destOrd="0" presId="urn:microsoft.com/office/officeart/2018/5/layout/CenteredIconLabelDescriptionList"/>
    <dgm:cxn modelId="{12A512D1-459D-413C-9149-A3DBEA67E6B4}" type="presParOf" srcId="{AE21AE0F-7126-48EE-A7B1-D1F7391318CF}" destId="{A515D1F5-EBB8-4C8C-960F-7705C30A2BFC}" srcOrd="2" destOrd="0" presId="urn:microsoft.com/office/officeart/2018/5/layout/CenteredIconLabelDescriptionList"/>
    <dgm:cxn modelId="{571C7E66-781A-4E54-B2BD-AAEB54FCFA3E}" type="presParOf" srcId="{AE21AE0F-7126-48EE-A7B1-D1F7391318CF}" destId="{D6BCD975-12C1-42EC-8914-CF33E4BE184B}" srcOrd="3" destOrd="0" presId="urn:microsoft.com/office/officeart/2018/5/layout/CenteredIconLabelDescriptionList"/>
    <dgm:cxn modelId="{85F0F4D0-3E5A-4477-BD35-C7124B9B4B26}" type="presParOf" srcId="{AE21AE0F-7126-48EE-A7B1-D1F7391318CF}" destId="{90CDDA7D-B2E3-4487-BF20-77083AC41E87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95474-261B-4FAA-887B-EC4B5F01D4A5}">
      <dsp:nvSpPr>
        <dsp:cNvPr id="0" name=""/>
        <dsp:cNvSpPr/>
      </dsp:nvSpPr>
      <dsp:spPr>
        <a:xfrm>
          <a:off x="800128" y="1245949"/>
          <a:ext cx="859359" cy="859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8C43C-1AD6-4AAC-A768-D1299D9ED984}">
      <dsp:nvSpPr>
        <dsp:cNvPr id="0" name=""/>
        <dsp:cNvSpPr/>
      </dsp:nvSpPr>
      <dsp:spPr>
        <a:xfrm>
          <a:off x="2151" y="2192978"/>
          <a:ext cx="2455312" cy="368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Truly random – seed by current time </a:t>
          </a:r>
        </a:p>
      </dsp:txBody>
      <dsp:txXfrm>
        <a:off x="2151" y="2192978"/>
        <a:ext cx="2455312" cy="368296"/>
      </dsp:txXfrm>
    </dsp:sp>
    <dsp:sp modelId="{0C0B7DAF-9FCD-482D-BEEF-C5CE7CB4A20B}">
      <dsp:nvSpPr>
        <dsp:cNvPr id="0" name=""/>
        <dsp:cNvSpPr/>
      </dsp:nvSpPr>
      <dsp:spPr>
        <a:xfrm>
          <a:off x="2151" y="2602051"/>
          <a:ext cx="2455312" cy="68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F085C-E1A1-4015-B8DF-9F073EC5240B}">
      <dsp:nvSpPr>
        <dsp:cNvPr id="0" name=""/>
        <dsp:cNvSpPr/>
      </dsp:nvSpPr>
      <dsp:spPr>
        <a:xfrm>
          <a:off x="3685120" y="1245949"/>
          <a:ext cx="859359" cy="859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4F620-0594-4B7E-BB16-BAB569BF193E}">
      <dsp:nvSpPr>
        <dsp:cNvPr id="0" name=""/>
        <dsp:cNvSpPr/>
      </dsp:nvSpPr>
      <dsp:spPr>
        <a:xfrm>
          <a:off x="2887143" y="2192978"/>
          <a:ext cx="2455312" cy="368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But we want deterministic renders!</a:t>
          </a:r>
        </a:p>
      </dsp:txBody>
      <dsp:txXfrm>
        <a:off x="2887143" y="2192978"/>
        <a:ext cx="2455312" cy="368296"/>
      </dsp:txXfrm>
    </dsp:sp>
    <dsp:sp modelId="{5AC6557D-3B13-40FA-967A-7D6A40E64B94}">
      <dsp:nvSpPr>
        <dsp:cNvPr id="0" name=""/>
        <dsp:cNvSpPr/>
      </dsp:nvSpPr>
      <dsp:spPr>
        <a:xfrm>
          <a:off x="2887143" y="2602051"/>
          <a:ext cx="2455312" cy="68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482B4-2166-4CEA-9CB3-FA322D0071D0}">
      <dsp:nvSpPr>
        <dsp:cNvPr id="0" name=""/>
        <dsp:cNvSpPr/>
      </dsp:nvSpPr>
      <dsp:spPr>
        <a:xfrm>
          <a:off x="6570112" y="1245949"/>
          <a:ext cx="859359" cy="859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15D1F5-EBB8-4C8C-960F-7705C30A2BFC}">
      <dsp:nvSpPr>
        <dsp:cNvPr id="0" name=""/>
        <dsp:cNvSpPr/>
      </dsp:nvSpPr>
      <dsp:spPr>
        <a:xfrm>
          <a:off x="5772135" y="2192978"/>
          <a:ext cx="2455312" cy="368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Why?</a:t>
          </a:r>
        </a:p>
      </dsp:txBody>
      <dsp:txXfrm>
        <a:off x="5772135" y="2192978"/>
        <a:ext cx="2455312" cy="368296"/>
      </dsp:txXfrm>
    </dsp:sp>
    <dsp:sp modelId="{90CDDA7D-B2E3-4487-BF20-77083AC41E87}">
      <dsp:nvSpPr>
        <dsp:cNvPr id="0" name=""/>
        <dsp:cNvSpPr/>
      </dsp:nvSpPr>
      <dsp:spPr>
        <a:xfrm>
          <a:off x="5772135" y="2602051"/>
          <a:ext cx="2455312" cy="682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Debugging!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Imagine chasing a source of firefly</a:t>
          </a:r>
        </a:p>
      </dsp:txBody>
      <dsp:txXfrm>
        <a:off x="5772135" y="2602051"/>
        <a:ext cx="2455312" cy="682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99792" y="6243638"/>
            <a:ext cx="385340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808" y="6248400"/>
            <a:ext cx="3528392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5816" y="6248400"/>
            <a:ext cx="3456384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244014"/>
            <a:ext cx="360804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rka@cgg.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hannel9.msdn.com/Events/GoingNative/2013/rand-Considered-Harmfu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sv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inger.com/gp/book/9780387781648" TargetMode="External"/><Relationship Id="rId2" Type="http://schemas.openxmlformats.org/officeDocument/2006/relationships/hyperlink" Target="https://sites.google.com/view/myfavoritesampl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sz="2400" b="1" dirty="0"/>
              <a:t>Advanced 3D graphics for movies and games (NPGR010)</a:t>
            </a:r>
            <a:br>
              <a:rPr lang="en-US" sz="2400" b="1" dirty="0"/>
            </a:br>
            <a:br>
              <a:rPr lang="cs-CZ" sz="2400" b="1" dirty="0"/>
            </a:br>
            <a:r>
              <a:rPr lang="en-US" sz="2400" b="1" dirty="0"/>
              <a:t>	</a:t>
            </a:r>
            <a:r>
              <a:rPr lang="cs-CZ" sz="2400" b="1" dirty="0"/>
              <a:t>– </a:t>
            </a:r>
            <a:r>
              <a:rPr lang="en-US" sz="2400" b="1" dirty="0"/>
              <a:t>Low-discrepancy sequences 				and quasi-Monte Carlo methods</a:t>
            </a:r>
            <a:endParaRPr lang="cs-CZ" sz="24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ří Vorba, MFF UK/</a:t>
            </a:r>
            <a:r>
              <a:rPr kumimoji="0" lang="cs-CZ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Weta</a:t>
            </a: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Digital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jirka@cgg.mff.cuni.cz</a:t>
            </a:r>
            <a:br>
              <a:rPr kumimoji="0" lang="cs-CZ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kumimoji="0" lang="cs-CZ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Slides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by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prof. Jaroslav Křivánek,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extended</a:t>
            </a:r>
            <a:r>
              <a:rPr kumimoji="0" lang="cs-CZ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by Jiří Vorba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eaLnBrk="1" hangingPunct="1"/>
            <a:endParaRPr lang="cs-CZ" sz="12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Transformation of point sets</a:t>
            </a:r>
          </a:p>
        </p:txBody>
      </p:sp>
      <p:pic>
        <p:nvPicPr>
          <p:cNvPr id="283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124744"/>
            <a:ext cx="7200000" cy="531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Image credit: Alexander Keller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27798361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cs-CZ" b="1" dirty="0"/>
              <a:t>MC </a:t>
            </a:r>
            <a:r>
              <a:rPr lang="en-US" b="1" dirty="0"/>
              <a:t>vs. </a:t>
            </a:r>
            <a:r>
              <a:rPr lang="cs-CZ" b="1" dirty="0"/>
              <a:t>QMC</a:t>
            </a:r>
            <a:endParaRPr lang="en-US" b="1" dirty="0"/>
          </a:p>
        </p:txBody>
      </p:sp>
      <p:pic>
        <p:nvPicPr>
          <p:cNvPr id="285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12776"/>
            <a:ext cx="7200000" cy="48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927321" y="6021288"/>
            <a:ext cx="22541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Image credit: Alexander Keller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5392179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24E7-4EBD-43AE-863D-E5435DDB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595B7-3ECB-40CB-B14F-2CA671E1A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Mersenne twister</a:t>
            </a:r>
          </a:p>
          <a:p>
            <a:r>
              <a:rPr lang="en-US" dirty="0"/>
              <a:t>Pseudorandom number generator</a:t>
            </a:r>
          </a:p>
          <a:p>
            <a:r>
              <a:rPr lang="en-US" dirty="0"/>
              <a:t>Available in C++11</a:t>
            </a:r>
          </a:p>
          <a:p>
            <a:r>
              <a:rPr lang="en-US" dirty="0"/>
              <a:t>32-bit wide (period)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AD378-E465-49BB-9E11-4E071916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447EF97-96E4-418E-A0B9-95AF6C745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4025969"/>
            <a:ext cx="654185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&lt;random&gt;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DE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uint32_t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seed = </a:t>
            </a:r>
            <a:r>
              <a:rPr lang="en-US" altLang="en-US" sz="1600" dirty="0">
                <a:solidFill>
                  <a:srgbClr val="DE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123;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DE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::mt19937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generator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DE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uniform_real_distribution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1600" dirty="0">
                <a:solidFill>
                  <a:srgbClr val="DE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dis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600" dirty="0">
                <a:solidFill>
                  <a:srgbClr val="DE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DE7F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1.0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DE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dis(generator);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614C92-B774-48B7-BAA3-065FFB3B926F}"/>
              </a:ext>
            </a:extLst>
          </p:cNvPr>
          <p:cNvGrpSpPr/>
          <p:nvPr/>
        </p:nvGrpSpPr>
        <p:grpSpPr>
          <a:xfrm>
            <a:off x="2339752" y="2971691"/>
            <a:ext cx="5975364" cy="2041485"/>
            <a:chOff x="2339752" y="2971691"/>
            <a:chExt cx="5975364" cy="204148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8CFF63-4B75-4241-87F4-C31F32441F25}"/>
                </a:ext>
              </a:extLst>
            </p:cNvPr>
            <p:cNvSpPr/>
            <p:nvPr/>
          </p:nvSpPr>
          <p:spPr>
            <a:xfrm>
              <a:off x="2339752" y="4725144"/>
              <a:ext cx="648072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EFAFAF9-ED0E-45A0-BA88-8B5ECE543E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7824" y="3284984"/>
              <a:ext cx="3392016" cy="158417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312AA2D-016D-4AA7-9413-661D6E8B41DF}"/>
                </a:ext>
              </a:extLst>
            </p:cNvPr>
            <p:cNvCxnSpPr>
              <a:cxnSpLocks/>
            </p:cNvCxnSpPr>
            <p:nvPr/>
          </p:nvCxnSpPr>
          <p:spPr>
            <a:xfrm>
              <a:off x="6379840" y="3284984"/>
              <a:ext cx="1900141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85FEED-4B54-4035-9541-4A66AC349BA6}"/>
                </a:ext>
              </a:extLst>
            </p:cNvPr>
            <p:cNvSpPr txBox="1"/>
            <p:nvPr/>
          </p:nvSpPr>
          <p:spPr>
            <a:xfrm>
              <a:off x="6344705" y="2971691"/>
              <a:ext cx="19704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Large state – 2.5KB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17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24E7-4EBD-43AE-863D-E5435DDB6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Random - seeding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0AD378-E465-49BB-9E11-4E071916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244014"/>
            <a:ext cx="360804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Advanced 3D Graphics (NPGR010) - J. Vorba 2020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0138A22-76F7-4F7D-A889-3E0374528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417385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27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5E58-2182-4CD2-9A40-5FACDE3A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Stay away from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and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rand()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783D7-F579-4600-B53E-BEAFCA93A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 wrap="square" anchor="t">
            <a:normAutofit lnSpcReduction="10000"/>
          </a:bodyPr>
          <a:lstStyle/>
          <a:p>
            <a:r>
              <a:rPr lang="en-US" dirty="0"/>
              <a:t>Bad statistical properties</a:t>
            </a:r>
          </a:p>
          <a:p>
            <a:r>
              <a:rPr lang="en-US" dirty="0"/>
              <a:t>Short period (only 16-bit)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More details</a:t>
            </a:r>
          </a:p>
          <a:p>
            <a:pPr lvl="1"/>
            <a:r>
              <a:rPr lang="en-US" sz="1500" dirty="0">
                <a:hlinkClick r:id="rId2"/>
              </a:rPr>
              <a:t>https://channel9.msdn.com/Events/GoingNative/2013/rand-Considered-Harmful</a:t>
            </a:r>
            <a:endParaRPr lang="en-US" sz="1500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BEE0-D6C6-4010-8734-D9B89340D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138B7-8EF0-4B47-B85F-5A70DCCBF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739803"/>
            <a:ext cx="4038600" cy="225151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132DD-9494-4417-ADD9-4FCCA6BADDBF}"/>
              </a:ext>
            </a:extLst>
          </p:cNvPr>
          <p:cNvSpPr txBox="1"/>
          <p:nvPr/>
        </p:nvSpPr>
        <p:spPr>
          <a:xfrm>
            <a:off x="6676313" y="5013176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Wikipedia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D0398B5-02F4-44E4-AE69-79254F8E7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4026694"/>
            <a:ext cx="469038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alt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altLang="en-US" sz="1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time.h</a:t>
            </a:r>
            <a:r>
              <a:rPr lang="en-US" altLang="en-US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srand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(time(NULL));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600" dirty="0">
                <a:solidFill>
                  <a:srgbClr val="DE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ksi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rand()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/ (float) </a:t>
            </a:r>
            <a:r>
              <a:rPr lang="en-US" altLang="en-US" sz="1600" dirty="0">
                <a:solidFill>
                  <a:srgbClr val="DE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RAND_MAX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9577C5-0584-4691-AEBA-01D6C885B678}"/>
              </a:ext>
            </a:extLst>
          </p:cNvPr>
          <p:cNvGrpSpPr/>
          <p:nvPr/>
        </p:nvGrpSpPr>
        <p:grpSpPr>
          <a:xfrm>
            <a:off x="3131840" y="4991321"/>
            <a:ext cx="2591946" cy="643598"/>
            <a:chOff x="3131840" y="4991321"/>
            <a:chExt cx="2591946" cy="6435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D4F5F5A-7440-4E76-A8F6-3A52ECF67CDA}"/>
                </a:ext>
              </a:extLst>
            </p:cNvPr>
            <p:cNvSpPr/>
            <p:nvPr/>
          </p:nvSpPr>
          <p:spPr>
            <a:xfrm>
              <a:off x="3131840" y="4991321"/>
              <a:ext cx="2458139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DED5C2-EFCF-441A-B58F-B1C4694FC9CB}"/>
                </a:ext>
              </a:extLst>
            </p:cNvPr>
            <p:cNvSpPr txBox="1"/>
            <p:nvPr/>
          </p:nvSpPr>
          <p:spPr>
            <a:xfrm>
              <a:off x="4283968" y="5265587"/>
              <a:ext cx="143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Bad idea!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38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453F-B5A8-4822-A6DF-1BD78AECA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31A4B-9964-4B3B-A183-2F2CCB584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Xorshift</a:t>
            </a:r>
            <a:r>
              <a:rPr lang="en-US" sz="2000" dirty="0"/>
              <a:t> (by George </a:t>
            </a:r>
            <a:r>
              <a:rPr lang="en-US" sz="2000" dirty="0" err="1"/>
              <a:t>Marsaglia</a:t>
            </a:r>
            <a:r>
              <a:rPr lang="en-US" sz="2000" dirty="0"/>
              <a:t>)</a:t>
            </a:r>
          </a:p>
          <a:p>
            <a:r>
              <a:rPr lang="en-US" sz="2000" dirty="0"/>
              <a:t>Pseudorandom generator</a:t>
            </a:r>
          </a:p>
          <a:p>
            <a:r>
              <a:rPr lang="en-US" sz="2000" dirty="0"/>
              <a:t>Fast, tiny state</a:t>
            </a:r>
          </a:p>
          <a:p>
            <a:r>
              <a:rPr lang="en-US" sz="2000" dirty="0"/>
              <a:t>32-bit, (64-bit, 128-bit)</a:t>
            </a:r>
          </a:p>
          <a:p>
            <a:r>
              <a:rPr lang="en-US" sz="2000" dirty="0" err="1"/>
              <a:t>Xorshift</a:t>
            </a:r>
            <a:r>
              <a:rPr lang="en-US" sz="2000" dirty="0"/>
              <a:t>+ (statistically as good as Mersenne twister)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29B2A8-7287-4733-B4FC-9EB41BE2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3B8E49-7F31-46ED-884F-78725943B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683004"/>
            <a:ext cx="4617191" cy="2630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614DDE-AF31-4862-8CFE-EF65A7CD774C}"/>
              </a:ext>
            </a:extLst>
          </p:cNvPr>
          <p:cNvSpPr txBox="1"/>
          <p:nvPr/>
        </p:nvSpPr>
        <p:spPr>
          <a:xfrm rot="16200000">
            <a:off x="5709159" y="4958650"/>
            <a:ext cx="25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17020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Quasi Monte Carlo (QMC)</a:t>
            </a:r>
            <a:r>
              <a:rPr lang="en-US" sz="2800" dirty="0"/>
              <a:t> methods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of strictly deterministic sequences instead of random numbers</a:t>
            </a:r>
          </a:p>
          <a:p>
            <a:pPr lvl="1"/>
            <a:r>
              <a:rPr lang="en-US" dirty="0"/>
              <a:t>Also true for pseudo-random numbers </a:t>
            </a:r>
            <a:endParaRPr lang="cs-CZ" dirty="0"/>
          </a:p>
          <a:p>
            <a:endParaRPr lang="cs-CZ" dirty="0"/>
          </a:p>
          <a:p>
            <a:r>
              <a:rPr lang="en-US" dirty="0"/>
              <a:t>All formulas as in MC</a:t>
            </a:r>
            <a:r>
              <a:rPr lang="cs-CZ" dirty="0"/>
              <a:t>, </a:t>
            </a:r>
            <a:r>
              <a:rPr lang="en-US" dirty="0"/>
              <a:t>just the underlying proofs cannot reply on the probability theory (nothing is random)</a:t>
            </a:r>
            <a:endParaRPr lang="cs-CZ" dirty="0"/>
          </a:p>
          <a:p>
            <a:endParaRPr lang="cs-CZ" dirty="0"/>
          </a:p>
          <a:p>
            <a:r>
              <a:rPr lang="en-US" dirty="0"/>
              <a:t>Based on </a:t>
            </a:r>
            <a:r>
              <a:rPr lang="en-US" b="1" dirty="0"/>
              <a:t>low-discrepancy sequences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109283922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discrepancy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</a:t>
            </a:r>
            <a:r>
              <a:rPr lang="en-US" dirty="0"/>
              <a:t>-dimensional “brick” function: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r>
              <a:rPr lang="en-US" dirty="0"/>
              <a:t>True volume of the “brick” function:</a:t>
            </a:r>
          </a:p>
          <a:p>
            <a:endParaRPr lang="en-US" dirty="0"/>
          </a:p>
          <a:p>
            <a:r>
              <a:rPr lang="en-US" dirty="0"/>
              <a:t>MC estimate of the volume of the “brick”: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54081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9615"/>
            <a:ext cx="1877378" cy="35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939441"/>
            <a:ext cx="2494598" cy="86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99792" y="5939988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total number of sample points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12160" y="5661248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j-lt"/>
              </a:rPr>
              <a:t>number of sample points that </a:t>
            </a:r>
            <a:br>
              <a:rPr lang="en-US" dirty="0">
                <a:solidFill>
                  <a:srgbClr val="0070C0"/>
                </a:solidFill>
                <a:latin typeface="+mj-lt"/>
              </a:rPr>
            </a:br>
            <a:r>
              <a:rPr lang="en-US" dirty="0">
                <a:solidFill>
                  <a:srgbClr val="0070C0"/>
                </a:solidFill>
                <a:latin typeface="+mj-lt"/>
              </a:rPr>
              <a:t>actually fell inside the “brick”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436096" y="522920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27984" y="5661248"/>
            <a:ext cx="43204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"/>
          <p:cNvGrpSpPr/>
          <p:nvPr/>
        </p:nvGrpSpPr>
        <p:grpSpPr>
          <a:xfrm>
            <a:off x="539552" y="4869160"/>
            <a:ext cx="2028426" cy="1477186"/>
            <a:chOff x="5580112" y="2564904"/>
            <a:chExt cx="3017218" cy="2197266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2868" t="3173"/>
            <a:stretch>
              <a:fillRect/>
            </a:stretch>
          </p:blipFill>
          <p:spPr bwMode="auto">
            <a:xfrm>
              <a:off x="5580112" y="2564904"/>
              <a:ext cx="3017218" cy="21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776380" y="3140968"/>
              <a:ext cx="1387908" cy="1440160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29636934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Discrepancy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Discrepancy (of a point sequence) is the maximum possible error of the MC </a:t>
            </a:r>
            <a:r>
              <a:rPr lang="en-US" dirty="0" err="1"/>
              <a:t>quadrature</a:t>
            </a:r>
            <a:r>
              <a:rPr lang="en-US" dirty="0"/>
              <a:t> of the “brick” function over all possible brick shapes: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serves as a measure of the uniformity of a point set</a:t>
            </a:r>
          </a:p>
          <a:p>
            <a:pPr lvl="1"/>
            <a:r>
              <a:rPr lang="en-US" dirty="0"/>
              <a:t>must converge to zero as N -&gt; </a:t>
            </a:r>
            <a:r>
              <a:rPr lang="en-US" dirty="0" err="1"/>
              <a:t>infty</a:t>
            </a:r>
            <a:endParaRPr lang="en-US" dirty="0"/>
          </a:p>
          <a:p>
            <a:pPr lvl="1"/>
            <a:r>
              <a:rPr lang="en-US" dirty="0"/>
              <a:t>the lower the better (cf. </a:t>
            </a:r>
            <a:r>
              <a:rPr lang="en-US" b="1" dirty="0" err="1"/>
              <a:t>Koksma-Hlawka</a:t>
            </a:r>
            <a:r>
              <a:rPr lang="en-US" b="1" dirty="0"/>
              <a:t> Inequality</a:t>
            </a:r>
            <a:r>
              <a:rPr lang="en-US" dirty="0"/>
              <a:t>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5735003" cy="8915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232262442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Koksma-Hlawka</a:t>
            </a:r>
            <a:r>
              <a:rPr lang="en-US" dirty="0"/>
              <a:t> inequality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Koksma-Hlawka</a:t>
            </a:r>
            <a:r>
              <a:rPr lang="en-US" dirty="0"/>
              <a:t> inequality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en-US" dirty="0"/>
              <a:t>the KH inequality only applies to </a:t>
            </a:r>
            <a:r>
              <a:rPr lang="en-US" i="1" dirty="0"/>
              <a:t>f</a:t>
            </a:r>
            <a:r>
              <a:rPr lang="en-US" dirty="0"/>
              <a:t> with finite variation</a:t>
            </a:r>
          </a:p>
          <a:p>
            <a:pPr lvl="1"/>
            <a:r>
              <a:rPr lang="en-US" dirty="0"/>
              <a:t>QMC can still be applied even if the variation of f is infinite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6643688" cy="10715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652120" y="2132856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0152" y="1700808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+mj-lt"/>
              </a:rPr>
              <a:t>„</a:t>
            </a:r>
            <a:r>
              <a:rPr lang="cs-CZ" sz="2400" dirty="0" err="1">
                <a:latin typeface="+mj-lt"/>
              </a:rPr>
              <a:t>variation</a:t>
            </a:r>
            <a:r>
              <a:rPr lang="cs-CZ" sz="2400" dirty="0">
                <a:latin typeface="+mj-lt"/>
              </a:rPr>
              <a:t>“ </a:t>
            </a:r>
            <a:r>
              <a:rPr lang="cs-CZ" sz="2400" dirty="0" err="1">
                <a:latin typeface="+mj-lt"/>
              </a:rPr>
              <a:t>of</a:t>
            </a:r>
            <a:r>
              <a:rPr lang="cs-CZ" sz="2400" dirty="0">
                <a:latin typeface="+mj-lt"/>
              </a:rPr>
              <a:t> </a:t>
            </a:r>
            <a:r>
              <a:rPr lang="cs-CZ" sz="2400" i="1" dirty="0">
                <a:latin typeface="+mj-lt"/>
              </a:rPr>
              <a:t>f</a:t>
            </a:r>
            <a:endParaRPr lang="en-US" sz="2400" i="1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4341348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tracing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  <a:endParaRPr lang="en-US" altLang="en-US" dirty="0"/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2EDA5A-8D98-4F8D-8C15-6F0589D5B53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597952"/>
            <a:ext cx="5626968" cy="9632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1FB9D-1428-4E7F-BCEC-531E7169F7C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96644"/>
            <a:ext cx="4978896" cy="664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854639-A71D-4E57-B9E6-16492AF7744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4066717"/>
            <a:ext cx="5338936" cy="4945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E844A6-A52B-437A-902F-43D8FDFAD782}"/>
              </a:ext>
            </a:extLst>
          </p:cNvPr>
          <p:cNvCxnSpPr>
            <a:cxnSpLocks/>
          </p:cNvCxnSpPr>
          <p:nvPr/>
        </p:nvCxnSpPr>
        <p:spPr>
          <a:xfrm>
            <a:off x="6372200" y="4066717"/>
            <a:ext cx="419735" cy="2443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23A259-7604-47FB-A95D-35DEDF0F1039}"/>
              </a:ext>
            </a:extLst>
          </p:cNvPr>
          <p:cNvCxnSpPr>
            <a:cxnSpLocks/>
          </p:cNvCxnSpPr>
          <p:nvPr/>
        </p:nvCxnSpPr>
        <p:spPr>
          <a:xfrm flipH="1" flipV="1">
            <a:off x="6732241" y="2276873"/>
            <a:ext cx="59694" cy="20342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8265121-8CE0-4D2E-88FD-3C7050CF6A7D}"/>
              </a:ext>
            </a:extLst>
          </p:cNvPr>
          <p:cNvCxnSpPr>
            <a:cxnSpLocks/>
          </p:cNvCxnSpPr>
          <p:nvPr/>
        </p:nvCxnSpPr>
        <p:spPr>
          <a:xfrm flipV="1">
            <a:off x="6012160" y="2276873"/>
            <a:ext cx="216024" cy="161977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0B7D5A-E3DD-4F85-982E-6AF4FFEDA1B9}"/>
              </a:ext>
            </a:extLst>
          </p:cNvPr>
          <p:cNvCxnSpPr>
            <a:cxnSpLocks/>
          </p:cNvCxnSpPr>
          <p:nvPr/>
        </p:nvCxnSpPr>
        <p:spPr>
          <a:xfrm>
            <a:off x="6012160" y="3905420"/>
            <a:ext cx="2160240" cy="3915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004779-AAC2-4367-BA0A-E299D07ADCC8}"/>
              </a:ext>
            </a:extLst>
          </p:cNvPr>
          <p:cNvCxnSpPr>
            <a:cxnSpLocks/>
          </p:cNvCxnSpPr>
          <p:nvPr/>
        </p:nvCxnSpPr>
        <p:spPr>
          <a:xfrm flipH="1" flipV="1">
            <a:off x="6480212" y="2317126"/>
            <a:ext cx="180020" cy="12808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8B9FBB-27F7-41B6-9B05-2D723B2DFD9B}"/>
              </a:ext>
            </a:extLst>
          </p:cNvPr>
          <p:cNvCxnSpPr>
            <a:cxnSpLocks/>
          </p:cNvCxnSpPr>
          <p:nvPr/>
        </p:nvCxnSpPr>
        <p:spPr>
          <a:xfrm flipV="1">
            <a:off x="8172400" y="2626886"/>
            <a:ext cx="504057" cy="16700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Van der Corput Sequence </a:t>
            </a:r>
            <a:r>
              <a:rPr lang="en-US" dirty="0"/>
              <a:t>(base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r>
              <a:rPr lang="en-US" dirty="0"/>
              <a:t>point placed in the middle of the interval</a:t>
            </a:r>
          </a:p>
          <a:p>
            <a:r>
              <a:rPr lang="en-US" dirty="0"/>
              <a:t>then the interval is divided in half</a:t>
            </a:r>
            <a:endParaRPr lang="cs-CZ" dirty="0"/>
          </a:p>
          <a:p>
            <a:r>
              <a:rPr lang="cs-CZ" dirty="0"/>
              <a:t>has </a:t>
            </a:r>
            <a:r>
              <a:rPr lang="cs-CZ" dirty="0" err="1"/>
              <a:t>low</a:t>
            </a:r>
            <a:r>
              <a:rPr lang="cs-CZ" dirty="0"/>
              <a:t>-</a:t>
            </a:r>
            <a:r>
              <a:rPr lang="cs-CZ" dirty="0" err="1"/>
              <a:t>discrepancy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 rot="16200000">
            <a:off x="7282768" y="3259724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Table credit: Laszlo </a:t>
            </a:r>
            <a:r>
              <a:rPr lang="en-US" sz="1600" dirty="0" err="1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156179398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Van der Corput Sequence </a:t>
            </a:r>
            <a:r>
              <a:rPr lang="en-US" dirty="0"/>
              <a:t>(base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3E0FDD-9385-496C-92D9-75C65DD5A024}"/>
              </a:ext>
            </a:extLst>
          </p:cNvPr>
          <p:cNvCxnSpPr/>
          <p:nvPr/>
        </p:nvCxnSpPr>
        <p:spPr>
          <a:xfrm>
            <a:off x="755576" y="537321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B300AF-AD7B-4481-9888-B69A08CB4DCE}"/>
              </a:ext>
            </a:extLst>
          </p:cNvPr>
          <p:cNvSpPr txBox="1"/>
          <p:nvPr/>
        </p:nvSpPr>
        <p:spPr>
          <a:xfrm>
            <a:off x="593512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9995B-17D5-4342-97F8-B9B8F039757C}"/>
              </a:ext>
            </a:extLst>
          </p:cNvPr>
          <p:cNvSpPr txBox="1"/>
          <p:nvPr/>
        </p:nvSpPr>
        <p:spPr>
          <a:xfrm>
            <a:off x="8226360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2ADDD3DE-8575-4876-A671-44F9B549785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82768" y="3259724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Table credit: Laszlo </a:t>
            </a:r>
            <a:r>
              <a:rPr lang="en-US" sz="1600" dirty="0" err="1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023535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Van der Corput Sequence </a:t>
            </a:r>
            <a:r>
              <a:rPr lang="en-US" dirty="0"/>
              <a:t>(base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3E0FDD-9385-496C-92D9-75C65DD5A024}"/>
              </a:ext>
            </a:extLst>
          </p:cNvPr>
          <p:cNvCxnSpPr/>
          <p:nvPr/>
        </p:nvCxnSpPr>
        <p:spPr>
          <a:xfrm>
            <a:off x="755576" y="537321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B300AF-AD7B-4481-9888-B69A08CB4DCE}"/>
              </a:ext>
            </a:extLst>
          </p:cNvPr>
          <p:cNvSpPr txBox="1"/>
          <p:nvPr/>
        </p:nvSpPr>
        <p:spPr>
          <a:xfrm>
            <a:off x="593512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9995B-17D5-4342-97F8-B9B8F039757C}"/>
              </a:ext>
            </a:extLst>
          </p:cNvPr>
          <p:cNvSpPr txBox="1"/>
          <p:nvPr/>
        </p:nvSpPr>
        <p:spPr>
          <a:xfrm>
            <a:off x="8226360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D063432-589A-43EA-9946-E3BB98144134}"/>
              </a:ext>
            </a:extLst>
          </p:cNvPr>
          <p:cNvSpPr/>
          <p:nvPr/>
        </p:nvSpPr>
        <p:spPr>
          <a:xfrm>
            <a:off x="4470920" y="5272136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630258-C5DE-4C87-9B07-5044E98B11A7}"/>
              </a:ext>
            </a:extLst>
          </p:cNvPr>
          <p:cNvSpPr txBox="1"/>
          <p:nvPr/>
        </p:nvSpPr>
        <p:spPr>
          <a:xfrm>
            <a:off x="4427132" y="482374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1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2ADDD3DE-8575-4876-A671-44F9B549785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82768" y="3259724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Table credit: Laszlo </a:t>
            </a:r>
            <a:r>
              <a:rPr lang="en-US" sz="1600" dirty="0" err="1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8011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Van der Corput Sequence </a:t>
            </a:r>
            <a:r>
              <a:rPr lang="en-US" dirty="0"/>
              <a:t>(base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3E0FDD-9385-496C-92D9-75C65DD5A024}"/>
              </a:ext>
            </a:extLst>
          </p:cNvPr>
          <p:cNvCxnSpPr/>
          <p:nvPr/>
        </p:nvCxnSpPr>
        <p:spPr>
          <a:xfrm>
            <a:off x="755576" y="537321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B300AF-AD7B-4481-9888-B69A08CB4DCE}"/>
              </a:ext>
            </a:extLst>
          </p:cNvPr>
          <p:cNvSpPr txBox="1"/>
          <p:nvPr/>
        </p:nvSpPr>
        <p:spPr>
          <a:xfrm>
            <a:off x="593512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9995B-17D5-4342-97F8-B9B8F039757C}"/>
              </a:ext>
            </a:extLst>
          </p:cNvPr>
          <p:cNvSpPr txBox="1"/>
          <p:nvPr/>
        </p:nvSpPr>
        <p:spPr>
          <a:xfrm>
            <a:off x="8226360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D063432-589A-43EA-9946-E3BB98144134}"/>
              </a:ext>
            </a:extLst>
          </p:cNvPr>
          <p:cNvSpPr/>
          <p:nvPr/>
        </p:nvSpPr>
        <p:spPr>
          <a:xfrm>
            <a:off x="4470920" y="5272136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630258-C5DE-4C87-9B07-5044E98B11A7}"/>
              </a:ext>
            </a:extLst>
          </p:cNvPr>
          <p:cNvSpPr txBox="1"/>
          <p:nvPr/>
        </p:nvSpPr>
        <p:spPr>
          <a:xfrm>
            <a:off x="4427132" y="482374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BBF2F95-104D-48D8-8771-A5CF47F90B3A}"/>
              </a:ext>
            </a:extLst>
          </p:cNvPr>
          <p:cNvSpPr/>
          <p:nvPr/>
        </p:nvSpPr>
        <p:spPr>
          <a:xfrm>
            <a:off x="2485791" y="5274922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A6314-EF22-40E6-9058-767FBE659E3F}"/>
              </a:ext>
            </a:extLst>
          </p:cNvPr>
          <p:cNvSpPr txBox="1"/>
          <p:nvPr/>
        </p:nvSpPr>
        <p:spPr>
          <a:xfrm>
            <a:off x="2472634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2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2ADDD3DE-8575-4876-A671-44F9B549785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82768" y="3259724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Table credit: Laszlo </a:t>
            </a:r>
            <a:r>
              <a:rPr lang="en-US" sz="1600" dirty="0" err="1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8603341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Van der Corput Sequence </a:t>
            </a:r>
            <a:r>
              <a:rPr lang="en-US" dirty="0"/>
              <a:t>(base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3E0FDD-9385-496C-92D9-75C65DD5A024}"/>
              </a:ext>
            </a:extLst>
          </p:cNvPr>
          <p:cNvCxnSpPr/>
          <p:nvPr/>
        </p:nvCxnSpPr>
        <p:spPr>
          <a:xfrm>
            <a:off x="755576" y="537321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B300AF-AD7B-4481-9888-B69A08CB4DCE}"/>
              </a:ext>
            </a:extLst>
          </p:cNvPr>
          <p:cNvSpPr txBox="1"/>
          <p:nvPr/>
        </p:nvSpPr>
        <p:spPr>
          <a:xfrm>
            <a:off x="593512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9995B-17D5-4342-97F8-B9B8F039757C}"/>
              </a:ext>
            </a:extLst>
          </p:cNvPr>
          <p:cNvSpPr txBox="1"/>
          <p:nvPr/>
        </p:nvSpPr>
        <p:spPr>
          <a:xfrm>
            <a:off x="8226360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D063432-589A-43EA-9946-E3BB98144134}"/>
              </a:ext>
            </a:extLst>
          </p:cNvPr>
          <p:cNvSpPr/>
          <p:nvPr/>
        </p:nvSpPr>
        <p:spPr>
          <a:xfrm>
            <a:off x="4470920" y="5272136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630258-C5DE-4C87-9B07-5044E98B11A7}"/>
              </a:ext>
            </a:extLst>
          </p:cNvPr>
          <p:cNvSpPr txBox="1"/>
          <p:nvPr/>
        </p:nvSpPr>
        <p:spPr>
          <a:xfrm>
            <a:off x="4427132" y="482374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BBF2F95-104D-48D8-8771-A5CF47F90B3A}"/>
              </a:ext>
            </a:extLst>
          </p:cNvPr>
          <p:cNvSpPr/>
          <p:nvPr/>
        </p:nvSpPr>
        <p:spPr>
          <a:xfrm>
            <a:off x="2485791" y="5274922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A6314-EF22-40E6-9058-767FBE659E3F}"/>
              </a:ext>
            </a:extLst>
          </p:cNvPr>
          <p:cNvSpPr txBox="1"/>
          <p:nvPr/>
        </p:nvSpPr>
        <p:spPr>
          <a:xfrm>
            <a:off x="2472634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AFE408B-1D63-40C7-BE48-E465798D0DD1}"/>
              </a:ext>
            </a:extLst>
          </p:cNvPr>
          <p:cNvSpPr/>
          <p:nvPr/>
        </p:nvSpPr>
        <p:spPr>
          <a:xfrm>
            <a:off x="6408149" y="5272136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2B8F5-694C-4863-9470-F5D65C39AD09}"/>
              </a:ext>
            </a:extLst>
          </p:cNvPr>
          <p:cNvSpPr txBox="1"/>
          <p:nvPr/>
        </p:nvSpPr>
        <p:spPr>
          <a:xfrm>
            <a:off x="6352776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3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2ADDD3DE-8575-4876-A671-44F9B549785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82768" y="3259724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Table credit: Laszlo </a:t>
            </a:r>
            <a:r>
              <a:rPr lang="en-US" sz="1600" dirty="0" err="1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43653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Van der Corput Sequence </a:t>
            </a:r>
            <a:r>
              <a:rPr lang="en-US" dirty="0"/>
              <a:t>(base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3E0FDD-9385-496C-92D9-75C65DD5A024}"/>
              </a:ext>
            </a:extLst>
          </p:cNvPr>
          <p:cNvCxnSpPr/>
          <p:nvPr/>
        </p:nvCxnSpPr>
        <p:spPr>
          <a:xfrm>
            <a:off x="755576" y="537321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B300AF-AD7B-4481-9888-B69A08CB4DCE}"/>
              </a:ext>
            </a:extLst>
          </p:cNvPr>
          <p:cNvSpPr txBox="1"/>
          <p:nvPr/>
        </p:nvSpPr>
        <p:spPr>
          <a:xfrm>
            <a:off x="593512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9995B-17D5-4342-97F8-B9B8F039757C}"/>
              </a:ext>
            </a:extLst>
          </p:cNvPr>
          <p:cNvSpPr txBox="1"/>
          <p:nvPr/>
        </p:nvSpPr>
        <p:spPr>
          <a:xfrm>
            <a:off x="8226360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D063432-589A-43EA-9946-E3BB98144134}"/>
              </a:ext>
            </a:extLst>
          </p:cNvPr>
          <p:cNvSpPr/>
          <p:nvPr/>
        </p:nvSpPr>
        <p:spPr>
          <a:xfrm>
            <a:off x="4470920" y="5272136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630258-C5DE-4C87-9B07-5044E98B11A7}"/>
              </a:ext>
            </a:extLst>
          </p:cNvPr>
          <p:cNvSpPr txBox="1"/>
          <p:nvPr/>
        </p:nvSpPr>
        <p:spPr>
          <a:xfrm>
            <a:off x="4427132" y="482374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BBF2F95-104D-48D8-8771-A5CF47F90B3A}"/>
              </a:ext>
            </a:extLst>
          </p:cNvPr>
          <p:cNvSpPr/>
          <p:nvPr/>
        </p:nvSpPr>
        <p:spPr>
          <a:xfrm>
            <a:off x="2485791" y="5274922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A6314-EF22-40E6-9058-767FBE659E3F}"/>
              </a:ext>
            </a:extLst>
          </p:cNvPr>
          <p:cNvSpPr txBox="1"/>
          <p:nvPr/>
        </p:nvSpPr>
        <p:spPr>
          <a:xfrm>
            <a:off x="2472634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AFE408B-1D63-40C7-BE48-E465798D0DD1}"/>
              </a:ext>
            </a:extLst>
          </p:cNvPr>
          <p:cNvSpPr/>
          <p:nvPr/>
        </p:nvSpPr>
        <p:spPr>
          <a:xfrm>
            <a:off x="6408149" y="5272136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2B8F5-694C-4863-9470-F5D65C39AD09}"/>
              </a:ext>
            </a:extLst>
          </p:cNvPr>
          <p:cNvSpPr txBox="1"/>
          <p:nvPr/>
        </p:nvSpPr>
        <p:spPr>
          <a:xfrm>
            <a:off x="6352776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3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F3C84557-810C-45E3-BA1C-A7C3B1723C0D}"/>
              </a:ext>
            </a:extLst>
          </p:cNvPr>
          <p:cNvSpPr/>
          <p:nvPr/>
        </p:nvSpPr>
        <p:spPr>
          <a:xfrm>
            <a:off x="1517177" y="5257800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F86654-FD6D-4694-80DB-86636E58B33F}"/>
              </a:ext>
            </a:extLst>
          </p:cNvPr>
          <p:cNvSpPr txBox="1"/>
          <p:nvPr/>
        </p:nvSpPr>
        <p:spPr>
          <a:xfrm>
            <a:off x="1475305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4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2ADDD3DE-8575-4876-A671-44F9B549785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82768" y="3259724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Table credit: Laszlo </a:t>
            </a:r>
            <a:r>
              <a:rPr lang="en-US" sz="1600" dirty="0" err="1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80302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Van der Corput Sequence </a:t>
            </a:r>
            <a:r>
              <a:rPr lang="en-US" dirty="0"/>
              <a:t>(base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3E0FDD-9385-496C-92D9-75C65DD5A024}"/>
              </a:ext>
            </a:extLst>
          </p:cNvPr>
          <p:cNvCxnSpPr/>
          <p:nvPr/>
        </p:nvCxnSpPr>
        <p:spPr>
          <a:xfrm>
            <a:off x="755576" y="537321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B300AF-AD7B-4481-9888-B69A08CB4DCE}"/>
              </a:ext>
            </a:extLst>
          </p:cNvPr>
          <p:cNvSpPr txBox="1"/>
          <p:nvPr/>
        </p:nvSpPr>
        <p:spPr>
          <a:xfrm>
            <a:off x="593512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9995B-17D5-4342-97F8-B9B8F039757C}"/>
              </a:ext>
            </a:extLst>
          </p:cNvPr>
          <p:cNvSpPr txBox="1"/>
          <p:nvPr/>
        </p:nvSpPr>
        <p:spPr>
          <a:xfrm>
            <a:off x="8226360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D063432-589A-43EA-9946-E3BB98144134}"/>
              </a:ext>
            </a:extLst>
          </p:cNvPr>
          <p:cNvSpPr/>
          <p:nvPr/>
        </p:nvSpPr>
        <p:spPr>
          <a:xfrm>
            <a:off x="4470920" y="5272136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630258-C5DE-4C87-9B07-5044E98B11A7}"/>
              </a:ext>
            </a:extLst>
          </p:cNvPr>
          <p:cNvSpPr txBox="1"/>
          <p:nvPr/>
        </p:nvSpPr>
        <p:spPr>
          <a:xfrm>
            <a:off x="4427132" y="482374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BBF2F95-104D-48D8-8771-A5CF47F90B3A}"/>
              </a:ext>
            </a:extLst>
          </p:cNvPr>
          <p:cNvSpPr/>
          <p:nvPr/>
        </p:nvSpPr>
        <p:spPr>
          <a:xfrm>
            <a:off x="2485791" y="5274922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A6314-EF22-40E6-9058-767FBE659E3F}"/>
              </a:ext>
            </a:extLst>
          </p:cNvPr>
          <p:cNvSpPr txBox="1"/>
          <p:nvPr/>
        </p:nvSpPr>
        <p:spPr>
          <a:xfrm>
            <a:off x="2472634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AFE408B-1D63-40C7-BE48-E465798D0DD1}"/>
              </a:ext>
            </a:extLst>
          </p:cNvPr>
          <p:cNvSpPr/>
          <p:nvPr/>
        </p:nvSpPr>
        <p:spPr>
          <a:xfrm>
            <a:off x="6408149" y="5272136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2B8F5-694C-4863-9470-F5D65C39AD09}"/>
              </a:ext>
            </a:extLst>
          </p:cNvPr>
          <p:cNvSpPr txBox="1"/>
          <p:nvPr/>
        </p:nvSpPr>
        <p:spPr>
          <a:xfrm>
            <a:off x="6352776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3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F3C84557-810C-45E3-BA1C-A7C3B1723C0D}"/>
              </a:ext>
            </a:extLst>
          </p:cNvPr>
          <p:cNvSpPr/>
          <p:nvPr/>
        </p:nvSpPr>
        <p:spPr>
          <a:xfrm>
            <a:off x="1517177" y="5257800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F86654-FD6D-4694-80DB-86636E58B33F}"/>
              </a:ext>
            </a:extLst>
          </p:cNvPr>
          <p:cNvSpPr txBox="1"/>
          <p:nvPr/>
        </p:nvSpPr>
        <p:spPr>
          <a:xfrm>
            <a:off x="1475305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4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1F1795C4-34C7-4808-87C8-85B7A00D9427}"/>
              </a:ext>
            </a:extLst>
          </p:cNvPr>
          <p:cNvSpPr/>
          <p:nvPr/>
        </p:nvSpPr>
        <p:spPr>
          <a:xfrm>
            <a:off x="5426351" y="5257800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716DD7-5702-4394-BD65-3F47C3D70CC0}"/>
              </a:ext>
            </a:extLst>
          </p:cNvPr>
          <p:cNvSpPr txBox="1"/>
          <p:nvPr/>
        </p:nvSpPr>
        <p:spPr>
          <a:xfrm>
            <a:off x="5384479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5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2ADDD3DE-8575-4876-A671-44F9B549785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82768" y="3259724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Table credit: Laszlo </a:t>
            </a:r>
            <a:r>
              <a:rPr lang="en-US" sz="1600" dirty="0" err="1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854393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Van der Corput Sequence </a:t>
            </a:r>
            <a:r>
              <a:rPr lang="en-US" dirty="0"/>
              <a:t>(base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3E0FDD-9385-496C-92D9-75C65DD5A024}"/>
              </a:ext>
            </a:extLst>
          </p:cNvPr>
          <p:cNvCxnSpPr/>
          <p:nvPr/>
        </p:nvCxnSpPr>
        <p:spPr>
          <a:xfrm>
            <a:off x="755576" y="537321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B300AF-AD7B-4481-9888-B69A08CB4DCE}"/>
              </a:ext>
            </a:extLst>
          </p:cNvPr>
          <p:cNvSpPr txBox="1"/>
          <p:nvPr/>
        </p:nvSpPr>
        <p:spPr>
          <a:xfrm>
            <a:off x="593512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9995B-17D5-4342-97F8-B9B8F039757C}"/>
              </a:ext>
            </a:extLst>
          </p:cNvPr>
          <p:cNvSpPr txBox="1"/>
          <p:nvPr/>
        </p:nvSpPr>
        <p:spPr>
          <a:xfrm>
            <a:off x="8226360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D063432-589A-43EA-9946-E3BB98144134}"/>
              </a:ext>
            </a:extLst>
          </p:cNvPr>
          <p:cNvSpPr/>
          <p:nvPr/>
        </p:nvSpPr>
        <p:spPr>
          <a:xfrm>
            <a:off x="4470920" y="5272136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630258-C5DE-4C87-9B07-5044E98B11A7}"/>
              </a:ext>
            </a:extLst>
          </p:cNvPr>
          <p:cNvSpPr txBox="1"/>
          <p:nvPr/>
        </p:nvSpPr>
        <p:spPr>
          <a:xfrm>
            <a:off x="4427132" y="482374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BBF2F95-104D-48D8-8771-A5CF47F90B3A}"/>
              </a:ext>
            </a:extLst>
          </p:cNvPr>
          <p:cNvSpPr/>
          <p:nvPr/>
        </p:nvSpPr>
        <p:spPr>
          <a:xfrm>
            <a:off x="2485791" y="5274922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A6314-EF22-40E6-9058-767FBE659E3F}"/>
              </a:ext>
            </a:extLst>
          </p:cNvPr>
          <p:cNvSpPr txBox="1"/>
          <p:nvPr/>
        </p:nvSpPr>
        <p:spPr>
          <a:xfrm>
            <a:off x="2472634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AFE408B-1D63-40C7-BE48-E465798D0DD1}"/>
              </a:ext>
            </a:extLst>
          </p:cNvPr>
          <p:cNvSpPr/>
          <p:nvPr/>
        </p:nvSpPr>
        <p:spPr>
          <a:xfrm>
            <a:off x="6408149" y="5272136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2B8F5-694C-4863-9470-F5D65C39AD09}"/>
              </a:ext>
            </a:extLst>
          </p:cNvPr>
          <p:cNvSpPr txBox="1"/>
          <p:nvPr/>
        </p:nvSpPr>
        <p:spPr>
          <a:xfrm>
            <a:off x="6352776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3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F3C84557-810C-45E3-BA1C-A7C3B1723C0D}"/>
              </a:ext>
            </a:extLst>
          </p:cNvPr>
          <p:cNvSpPr/>
          <p:nvPr/>
        </p:nvSpPr>
        <p:spPr>
          <a:xfrm>
            <a:off x="1517177" y="5257800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F86654-FD6D-4694-80DB-86636E58B33F}"/>
              </a:ext>
            </a:extLst>
          </p:cNvPr>
          <p:cNvSpPr txBox="1"/>
          <p:nvPr/>
        </p:nvSpPr>
        <p:spPr>
          <a:xfrm>
            <a:off x="1475305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4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1F1795C4-34C7-4808-87C8-85B7A00D9427}"/>
              </a:ext>
            </a:extLst>
          </p:cNvPr>
          <p:cNvSpPr/>
          <p:nvPr/>
        </p:nvSpPr>
        <p:spPr>
          <a:xfrm>
            <a:off x="5426351" y="5257800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716DD7-5702-4394-BD65-3F47C3D70CC0}"/>
              </a:ext>
            </a:extLst>
          </p:cNvPr>
          <p:cNvSpPr txBox="1"/>
          <p:nvPr/>
        </p:nvSpPr>
        <p:spPr>
          <a:xfrm>
            <a:off x="5384479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5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E4B0D292-8E1B-416A-924B-F2A3521E59D5}"/>
              </a:ext>
            </a:extLst>
          </p:cNvPr>
          <p:cNvSpPr/>
          <p:nvPr/>
        </p:nvSpPr>
        <p:spPr>
          <a:xfrm>
            <a:off x="3491783" y="5257800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2BC3A6-CA7C-493B-9E2F-2E84FF7FC5C1}"/>
              </a:ext>
            </a:extLst>
          </p:cNvPr>
          <p:cNvSpPr txBox="1"/>
          <p:nvPr/>
        </p:nvSpPr>
        <p:spPr>
          <a:xfrm>
            <a:off x="3449911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6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2ADDD3DE-8575-4876-A671-44F9B549785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82768" y="3259724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Table credit: Laszlo </a:t>
            </a:r>
            <a:r>
              <a:rPr lang="en-US" sz="1600" dirty="0" err="1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468281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Van der Corput Sequence </a:t>
            </a:r>
            <a:r>
              <a:rPr lang="en-US" dirty="0"/>
              <a:t>(base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3E0FDD-9385-496C-92D9-75C65DD5A024}"/>
              </a:ext>
            </a:extLst>
          </p:cNvPr>
          <p:cNvCxnSpPr/>
          <p:nvPr/>
        </p:nvCxnSpPr>
        <p:spPr>
          <a:xfrm>
            <a:off x="755576" y="5373216"/>
            <a:ext cx="7632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8B300AF-AD7B-4481-9888-B69A08CB4DCE}"/>
              </a:ext>
            </a:extLst>
          </p:cNvPr>
          <p:cNvSpPr txBox="1"/>
          <p:nvPr/>
        </p:nvSpPr>
        <p:spPr>
          <a:xfrm>
            <a:off x="593512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9995B-17D5-4342-97F8-B9B8F039757C}"/>
              </a:ext>
            </a:extLst>
          </p:cNvPr>
          <p:cNvSpPr txBox="1"/>
          <p:nvPr/>
        </p:nvSpPr>
        <p:spPr>
          <a:xfrm>
            <a:off x="8226360" y="5567405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D063432-589A-43EA-9946-E3BB98144134}"/>
              </a:ext>
            </a:extLst>
          </p:cNvPr>
          <p:cNvSpPr/>
          <p:nvPr/>
        </p:nvSpPr>
        <p:spPr>
          <a:xfrm>
            <a:off x="4470920" y="5272136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630258-C5DE-4C87-9B07-5044E98B11A7}"/>
              </a:ext>
            </a:extLst>
          </p:cNvPr>
          <p:cNvSpPr txBox="1"/>
          <p:nvPr/>
        </p:nvSpPr>
        <p:spPr>
          <a:xfrm>
            <a:off x="4427132" y="482374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1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BBF2F95-104D-48D8-8771-A5CF47F90B3A}"/>
              </a:ext>
            </a:extLst>
          </p:cNvPr>
          <p:cNvSpPr/>
          <p:nvPr/>
        </p:nvSpPr>
        <p:spPr>
          <a:xfrm>
            <a:off x="2485791" y="5274922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A6314-EF22-40E6-9058-767FBE659E3F}"/>
              </a:ext>
            </a:extLst>
          </p:cNvPr>
          <p:cNvSpPr txBox="1"/>
          <p:nvPr/>
        </p:nvSpPr>
        <p:spPr>
          <a:xfrm>
            <a:off x="2472634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2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EAFE408B-1D63-40C7-BE48-E465798D0DD1}"/>
              </a:ext>
            </a:extLst>
          </p:cNvPr>
          <p:cNvSpPr/>
          <p:nvPr/>
        </p:nvSpPr>
        <p:spPr>
          <a:xfrm>
            <a:off x="6408149" y="5272136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2B8F5-694C-4863-9470-F5D65C39AD09}"/>
              </a:ext>
            </a:extLst>
          </p:cNvPr>
          <p:cNvSpPr txBox="1"/>
          <p:nvPr/>
        </p:nvSpPr>
        <p:spPr>
          <a:xfrm>
            <a:off x="6352776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3</a:t>
            </a: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F3C84557-810C-45E3-BA1C-A7C3B1723C0D}"/>
              </a:ext>
            </a:extLst>
          </p:cNvPr>
          <p:cNvSpPr/>
          <p:nvPr/>
        </p:nvSpPr>
        <p:spPr>
          <a:xfrm>
            <a:off x="1517177" y="5257800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F86654-FD6D-4694-80DB-86636E58B33F}"/>
              </a:ext>
            </a:extLst>
          </p:cNvPr>
          <p:cNvSpPr txBox="1"/>
          <p:nvPr/>
        </p:nvSpPr>
        <p:spPr>
          <a:xfrm>
            <a:off x="1475305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4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1F1795C4-34C7-4808-87C8-85B7A00D9427}"/>
              </a:ext>
            </a:extLst>
          </p:cNvPr>
          <p:cNvSpPr/>
          <p:nvPr/>
        </p:nvSpPr>
        <p:spPr>
          <a:xfrm>
            <a:off x="5426351" y="5257800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716DD7-5702-4394-BD65-3F47C3D70CC0}"/>
              </a:ext>
            </a:extLst>
          </p:cNvPr>
          <p:cNvSpPr txBox="1"/>
          <p:nvPr/>
        </p:nvSpPr>
        <p:spPr>
          <a:xfrm>
            <a:off x="5384479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5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E4B0D292-8E1B-416A-924B-F2A3521E59D5}"/>
              </a:ext>
            </a:extLst>
          </p:cNvPr>
          <p:cNvSpPr/>
          <p:nvPr/>
        </p:nvSpPr>
        <p:spPr>
          <a:xfrm>
            <a:off x="3491783" y="5257800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2BC3A6-CA7C-493B-9E2F-2E84FF7FC5C1}"/>
              </a:ext>
            </a:extLst>
          </p:cNvPr>
          <p:cNvSpPr txBox="1"/>
          <p:nvPr/>
        </p:nvSpPr>
        <p:spPr>
          <a:xfrm>
            <a:off x="3449911" y="482132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7B8CEDE1-CBAB-4A1B-99AD-DB99F6473416}"/>
              </a:ext>
            </a:extLst>
          </p:cNvPr>
          <p:cNvSpPr/>
          <p:nvPr/>
        </p:nvSpPr>
        <p:spPr>
          <a:xfrm>
            <a:off x="7360919" y="5257800"/>
            <a:ext cx="202160" cy="20216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DA2BF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399A6A-A7AE-45AE-8FF4-B67F33E207CF}"/>
              </a:ext>
            </a:extLst>
          </p:cNvPr>
          <p:cNvSpPr txBox="1"/>
          <p:nvPr/>
        </p:nvSpPr>
        <p:spPr>
          <a:xfrm>
            <a:off x="7319047" y="48213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768C"/>
                </a:solidFill>
                <a:latin typeface="+mj-lt"/>
              </a:rPr>
              <a:t>7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2ADDD3DE-8575-4876-A671-44F9B549785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282768" y="3259724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Table credit: Laszlo </a:t>
            </a:r>
            <a:r>
              <a:rPr lang="en-US" sz="1600" dirty="0" err="1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49884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Van der </a:t>
            </a:r>
            <a:r>
              <a:rPr lang="cs-CZ" dirty="0" err="1"/>
              <a:t>Corput</a:t>
            </a:r>
            <a:r>
              <a:rPr lang="cs-CZ" dirty="0"/>
              <a:t> </a:t>
            </a:r>
            <a:r>
              <a:rPr lang="cs-CZ" dirty="0" err="1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b ... </a:t>
            </a:r>
            <a:r>
              <a:rPr lang="cs-CZ" b="1" dirty="0"/>
              <a:t>Base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radical</a:t>
            </a:r>
            <a:r>
              <a:rPr lang="cs-CZ" dirty="0"/>
              <a:t> inverse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31751"/>
          <a:stretch/>
        </p:blipFill>
        <p:spPr bwMode="auto">
          <a:xfrm>
            <a:off x="1924050" y="3645024"/>
            <a:ext cx="52959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17078644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Quasi-Monte Carlo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30725"/>
          </a:xfrm>
        </p:spPr>
        <p:txBody>
          <a:bodyPr/>
          <a:lstStyle/>
          <a:p>
            <a:r>
              <a:rPr lang="en-US" dirty="0"/>
              <a:t>Goal</a:t>
            </a:r>
            <a:r>
              <a:rPr lang="cs-CZ" dirty="0"/>
              <a:t>: </a:t>
            </a:r>
            <a:r>
              <a:rPr lang="en-US" dirty="0"/>
              <a:t>Use point sequences that cover the integration domain as uniformly as possible, while keeping a ‘randomized’ look of the point set</a:t>
            </a:r>
          </a:p>
          <a:p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24944"/>
            <a:ext cx="6401594" cy="22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4793" y="5157192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Low Discrepancy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(more uniform)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3511" y="5157192"/>
            <a:ext cx="209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High Discrepancy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(clusters of points)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3438293411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Van der </a:t>
            </a:r>
            <a:r>
              <a:rPr lang="cs-CZ" dirty="0" err="1"/>
              <a:t>Corput</a:t>
            </a:r>
            <a:r>
              <a:rPr lang="cs-CZ" dirty="0"/>
              <a:t> </a:t>
            </a:r>
            <a:r>
              <a:rPr lang="cs-CZ" dirty="0" err="1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b ... </a:t>
            </a:r>
            <a:r>
              <a:rPr lang="cs-CZ" b="1" dirty="0"/>
              <a:t>Base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radical</a:t>
            </a:r>
            <a:r>
              <a:rPr lang="cs-CZ" dirty="0"/>
              <a:t> inverse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31751"/>
          <a:stretch/>
        </p:blipFill>
        <p:spPr bwMode="auto">
          <a:xfrm>
            <a:off x="1924050" y="3645024"/>
            <a:ext cx="52959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274A3-9786-4C01-BEF1-E079A4D4CED8}"/>
                  </a:ext>
                </a:extLst>
              </p:cNvPr>
              <p:cNvSpPr txBox="1"/>
              <p:nvPr/>
            </p:nvSpPr>
            <p:spPr>
              <a:xfrm>
                <a:off x="1072821" y="5085184"/>
                <a:ext cx="10912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=123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6274A3-9786-4C01-BEF1-E079A4D4C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821" y="5085184"/>
                <a:ext cx="109126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ABA7E-4BA3-45B0-BBD7-F0798CFF249D}"/>
                  </a:ext>
                </a:extLst>
              </p:cNvPr>
              <p:cNvSpPr txBox="1"/>
              <p:nvPr/>
            </p:nvSpPr>
            <p:spPr>
              <a:xfrm>
                <a:off x="2779703" y="5085184"/>
                <a:ext cx="4085606" cy="1166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123=3∗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b="0" dirty="0"/>
                </a:br>
                <a:r>
                  <a:rPr lang="en-US" b="0" dirty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=0.32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8ABA7E-4BA3-45B0-BBD7-F0798CFF2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703" y="5085184"/>
                <a:ext cx="4085606" cy="1166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727733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Van der </a:t>
            </a:r>
            <a:r>
              <a:rPr lang="cs-CZ" dirty="0" err="1"/>
              <a:t>Corput</a:t>
            </a:r>
            <a:r>
              <a:rPr lang="cs-CZ" dirty="0"/>
              <a:t> </a:t>
            </a:r>
            <a:r>
              <a:rPr lang="cs-CZ" dirty="0" err="1"/>
              <a:t>Sequence</a:t>
            </a:r>
            <a:r>
              <a:rPr lang="cs-CZ" dirty="0"/>
              <a:t> (base </a:t>
            </a:r>
            <a:r>
              <a:rPr lang="cs-CZ" i="1" dirty="0"/>
              <a:t>b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576" y="2152015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radicalInverse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base,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i)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double digit, radical;</a:t>
            </a:r>
          </a:p>
          <a:p>
            <a:r>
              <a:rPr lang="fr-FR" sz="1600" dirty="0">
                <a:latin typeface="Courier New" pitchFamily="49" charset="0"/>
                <a:cs typeface="Courier New" pitchFamily="49" charset="0"/>
              </a:rPr>
              <a:t>	digit = radical = 1.0 / (double)base;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double inverse = 0.0;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while(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{</a:t>
            </a:r>
          </a:p>
          <a:p>
            <a:r>
              <a:rPr lang="fr-FR" sz="1600" dirty="0">
                <a:latin typeface="Courier New" pitchFamily="49" charset="0"/>
                <a:cs typeface="Courier New" pitchFamily="49" charset="0"/>
              </a:rPr>
              <a:t>		inverse += digit * (double)(i % base);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	digit *= radical;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/= base;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	return inverse;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37043912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Van der </a:t>
            </a:r>
            <a:r>
              <a:rPr lang="cs-CZ" dirty="0" err="1"/>
              <a:t>Corput</a:t>
            </a:r>
            <a:r>
              <a:rPr lang="cs-CZ" dirty="0"/>
              <a:t> </a:t>
            </a:r>
            <a:r>
              <a:rPr lang="cs-CZ" dirty="0" err="1"/>
              <a:t>Sequence</a:t>
            </a:r>
            <a:r>
              <a:rPr lang="cs-CZ" dirty="0"/>
              <a:t> (base </a:t>
            </a:r>
            <a:r>
              <a:rPr lang="cs-CZ" i="1" dirty="0"/>
              <a:t>b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Discrepancy of sequence 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CBB91-7167-4A3E-8D74-5B45788BE611}"/>
                  </a:ext>
                </a:extLst>
              </p:cNvPr>
              <p:cNvSpPr txBox="1"/>
              <p:nvPr/>
            </p:nvSpPr>
            <p:spPr>
              <a:xfrm>
                <a:off x="3275856" y="2420888"/>
                <a:ext cx="204261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2CBB91-7167-4A3E-8D74-5B45788BE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420888"/>
                <a:ext cx="2042610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13995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Sequences in higher dimension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53219"/>
          <a:stretch/>
        </p:blipFill>
        <p:spPr bwMode="auto">
          <a:xfrm>
            <a:off x="152400" y="1988840"/>
            <a:ext cx="8839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Image credit: Alexander Keller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232001991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Sequences in higher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Discrepancy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53219"/>
          <a:stretch/>
        </p:blipFill>
        <p:spPr bwMode="auto">
          <a:xfrm>
            <a:off x="152400" y="1988840"/>
            <a:ext cx="8839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Image credit: Alexander Keller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FF68CC-064A-4F97-B93E-0AACF5FB8BD1}"/>
                  </a:ext>
                </a:extLst>
              </p:cNvPr>
              <p:cNvSpPr txBox="1"/>
              <p:nvPr/>
            </p:nvSpPr>
            <p:spPr>
              <a:xfrm>
                <a:off x="3491880" y="4656265"/>
                <a:ext cx="2389565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FF68CC-064A-4F97-B93E-0AACF5FB8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656265"/>
                <a:ext cx="2389565" cy="6223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666105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Sequences in higher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8840"/>
            <a:ext cx="8839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Image credit: Alexander Keller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363922547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70844-ED24-4860-9EF3-43EABFF2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 vs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03E5D-573E-4927-961E-D9D424B4B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</a:t>
            </a:r>
          </a:p>
          <a:p>
            <a:pPr lvl="1"/>
            <a:r>
              <a:rPr lang="en-US" dirty="0"/>
              <a:t>Number of samples need to be known a-priory</a:t>
            </a:r>
          </a:p>
          <a:p>
            <a:pPr lvl="1"/>
            <a:r>
              <a:rPr lang="en-US" dirty="0"/>
              <a:t>Hammersley, stratified samples</a:t>
            </a:r>
          </a:p>
          <a:p>
            <a:pPr lvl="1"/>
            <a:r>
              <a:rPr lang="en-US" dirty="0"/>
              <a:t>Usually needs to be recomputed if we change 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Sequence </a:t>
            </a:r>
          </a:p>
          <a:p>
            <a:pPr lvl="1"/>
            <a:r>
              <a:rPr lang="en-US" dirty="0"/>
              <a:t>We don’t need to know number of samples beforehand</a:t>
            </a:r>
          </a:p>
          <a:p>
            <a:pPr lvl="1"/>
            <a:r>
              <a:rPr lang="en-US" dirty="0"/>
              <a:t>Points added without recomputing of previous points</a:t>
            </a:r>
          </a:p>
          <a:p>
            <a:pPr lvl="1"/>
            <a:r>
              <a:rPr lang="en-US" dirty="0"/>
              <a:t>Halton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6CBC5B-9A17-408F-BFED-1B25530B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3752123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D07E-C39D-458F-9C71-900E78742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sequences/sets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13C4B-26B6-423C-839A-2701286B0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prefix preserves low-discrepancy</a:t>
            </a:r>
          </a:p>
          <a:p>
            <a:endParaRPr lang="en-US" dirty="0"/>
          </a:p>
          <a:p>
            <a:r>
              <a:rPr lang="en-US" dirty="0"/>
              <a:t>Suitable for progressive rendering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B94F1-A78C-4B6D-AE70-08C18689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45B280-EAAD-42CF-9E94-D8CFE9463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086732"/>
            <a:ext cx="5976664" cy="3041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C651D0-A8A3-459A-B7BA-2E161F22189B}"/>
              </a:ext>
            </a:extLst>
          </p:cNvPr>
          <p:cNvSpPr txBox="1"/>
          <p:nvPr/>
        </p:nvSpPr>
        <p:spPr>
          <a:xfrm rot="16200000">
            <a:off x="7557051" y="5069999"/>
            <a:ext cx="2869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Christensen[2018]</a:t>
            </a:r>
          </a:p>
        </p:txBody>
      </p:sp>
    </p:spTree>
    <p:extLst>
      <p:ext uri="{BB962C8B-B14F-4D97-AF65-F5344CB8AC3E}">
        <p14:creationId xmlns:p14="http://schemas.microsoft.com/office/powerpoint/2010/main" val="371352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cs-CZ"/>
              <a:t>Quasi</a:t>
            </a:r>
            <a:r>
              <a:rPr lang="en-US"/>
              <a:t>-</a:t>
            </a:r>
            <a:r>
              <a:rPr lang="cs-CZ"/>
              <a:t>Monte Carlo</a:t>
            </a:r>
            <a:r>
              <a:rPr lang="en-US"/>
              <a:t> </a:t>
            </a:r>
            <a:r>
              <a:rPr lang="cs-CZ"/>
              <a:t>(QMC) </a:t>
            </a:r>
            <a:r>
              <a:rPr lang="en-US"/>
              <a:t>Methods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Disadvantages of </a:t>
            </a:r>
            <a:r>
              <a:rPr lang="cs-CZ" sz="1800" dirty="0"/>
              <a:t>QMC:</a:t>
            </a:r>
          </a:p>
          <a:p>
            <a:pPr lvl="1">
              <a:lnSpc>
                <a:spcPct val="90000"/>
              </a:lnSpc>
            </a:pPr>
            <a:endParaRPr lang="cs-CZ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Regular patterns can appear </a:t>
            </a:r>
            <a:br>
              <a:rPr lang="en-US" sz="1800" dirty="0"/>
            </a:br>
            <a:r>
              <a:rPr lang="en-US" sz="1800" dirty="0"/>
              <a:t>in the images </a:t>
            </a:r>
            <a:r>
              <a:rPr lang="cs-CZ" sz="1800" dirty="0"/>
              <a:t>(</a:t>
            </a:r>
            <a:r>
              <a:rPr lang="en-US" sz="1800" dirty="0"/>
              <a:t>instead of the </a:t>
            </a:r>
            <a:br>
              <a:rPr lang="en-US" sz="1800" dirty="0"/>
            </a:br>
            <a:r>
              <a:rPr lang="en-US" sz="1800" dirty="0"/>
              <a:t>more acceptable noise in </a:t>
            </a:r>
            <a:br>
              <a:rPr lang="en-US" sz="1800" dirty="0"/>
            </a:br>
            <a:r>
              <a:rPr lang="en-US" sz="1800" dirty="0"/>
              <a:t>purely random MC</a:t>
            </a:r>
            <a:r>
              <a:rPr lang="cs-CZ" sz="1800" dirty="0"/>
              <a:t>)</a:t>
            </a:r>
            <a:endParaRPr lang="en-US" sz="1800" dirty="0"/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Random scrambling can </a:t>
            </a:r>
            <a:br>
              <a:rPr lang="en-US" sz="1800" dirty="0"/>
            </a:br>
            <a:r>
              <a:rPr lang="en-US" sz="1800" dirty="0"/>
              <a:t>be used to suppress it</a:t>
            </a:r>
            <a:endParaRPr lang="cs-CZ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BB1C03-A54A-4BAD-950D-5F9F70A73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360" y="1381694"/>
            <a:ext cx="4495800" cy="496773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164F97-4E38-43B6-97F1-B0C15287174D}"/>
              </a:ext>
            </a:extLst>
          </p:cNvPr>
          <p:cNvSpPr txBox="1"/>
          <p:nvPr/>
        </p:nvSpPr>
        <p:spPr>
          <a:xfrm rot="16200000">
            <a:off x="6835138" y="3824106"/>
            <a:ext cx="4373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http://extremelearning.com.au/</a:t>
            </a:r>
          </a:p>
        </p:txBody>
      </p:sp>
    </p:spTree>
    <p:extLst>
      <p:ext uri="{BB962C8B-B14F-4D97-AF65-F5344CB8AC3E}">
        <p14:creationId xmlns:p14="http://schemas.microsoft.com/office/powerpoint/2010/main" val="901612918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C139-497D-4410-AC34-780AA103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Scrambling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91C46-FF1C-4F55-8D05-8531E803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244014"/>
            <a:ext cx="360804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219E4C-A155-412D-9D77-A7228451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/>
              <a:t>Low-dimensional projections show visible patterns</a:t>
            </a:r>
          </a:p>
          <a:p>
            <a:r>
              <a:rPr lang="en-US" dirty="0"/>
              <a:t>Mitigated by scrambling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764244-36BC-4E75-A123-054B1A939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74342"/>
            <a:ext cx="8229600" cy="216027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6D522B3-169F-42DB-A306-A08B674A2A2F}"/>
              </a:ext>
            </a:extLst>
          </p:cNvPr>
          <p:cNvSpPr/>
          <p:nvPr/>
        </p:nvSpPr>
        <p:spPr>
          <a:xfrm>
            <a:off x="3275856" y="3217291"/>
            <a:ext cx="2304256" cy="216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43E5F5-0586-41BC-90F7-B44B47D7DB2F}"/>
                  </a:ext>
                </a:extLst>
              </p:cNvPr>
              <p:cNvSpPr txBox="1"/>
              <p:nvPr/>
            </p:nvSpPr>
            <p:spPr>
              <a:xfrm>
                <a:off x="539552" y="5534612"/>
                <a:ext cx="2865336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=0…63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43E5F5-0586-41BC-90F7-B44B47D7D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34612"/>
                <a:ext cx="2865336" cy="270652"/>
              </a:xfrm>
              <a:prstGeom prst="rect">
                <a:avLst/>
              </a:prstGeom>
              <a:blipFill>
                <a:blip r:embed="rId3"/>
                <a:stretch>
                  <a:fillRect l="-21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75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2EC5B-0B3E-44ED-9609-0D8320E2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Stratified samples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01F0B7B-EF27-43DD-B9F3-29FF7EA1F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Samples can still form clumps at borders</a:t>
            </a:r>
          </a:p>
          <a:p>
            <a:r>
              <a:rPr lang="en-US" dirty="0"/>
              <a:t>Suffers from course of dimensionality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5EA7F5-49F3-4AE3-9745-88EF7760D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7E43CE-609E-4C53-A3A6-284E11B73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10" y="2840315"/>
            <a:ext cx="2549209" cy="2555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FECDB-D7E6-44F5-9185-F9B936B4C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857650"/>
            <a:ext cx="2532468" cy="2520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06698A-8F3B-4C85-8C0F-957840719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995" y="2862685"/>
            <a:ext cx="2532469" cy="25264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A965DED-C4F6-4B45-9D2D-92FBA36C58EB}"/>
              </a:ext>
            </a:extLst>
          </p:cNvPr>
          <p:cNvSpPr txBox="1"/>
          <p:nvPr/>
        </p:nvSpPr>
        <p:spPr>
          <a:xfrm>
            <a:off x="467544" y="5394702"/>
            <a:ext cx="9653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Random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AABBD9-36EF-460B-91A7-F8D2DC0A12A6}"/>
              </a:ext>
            </a:extLst>
          </p:cNvPr>
          <p:cNvSpPr txBox="1"/>
          <p:nvPr/>
        </p:nvSpPr>
        <p:spPr>
          <a:xfrm>
            <a:off x="3347864" y="5363862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One sample per stratum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1E6CED-DBDF-4A98-B8BD-2C5AE9DF3944}"/>
              </a:ext>
            </a:extLst>
          </p:cNvPr>
          <p:cNvSpPr txBox="1"/>
          <p:nvPr/>
        </p:nvSpPr>
        <p:spPr>
          <a:xfrm>
            <a:off x="6159762" y="5394702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Jittered stratified sampling</a:t>
            </a:r>
          </a:p>
        </p:txBody>
      </p:sp>
    </p:spTree>
    <p:extLst>
      <p:ext uri="{BB962C8B-B14F-4D97-AF65-F5344CB8AC3E}">
        <p14:creationId xmlns:p14="http://schemas.microsoft.com/office/powerpoint/2010/main" val="1965320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C139-497D-4410-AC34-780AA103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Scrambling - permutations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91C46-FF1C-4F55-8D05-8531E803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244014"/>
            <a:ext cx="360804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219E4C-A155-412D-9D77-A7228451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/>
              <a:t>Low-dimensional projections show visible patterns</a:t>
            </a:r>
          </a:p>
          <a:p>
            <a:r>
              <a:rPr lang="en-US" dirty="0"/>
              <a:t>Mitigated by scrambling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B04283-7765-4B95-AFD1-0CB3D83A1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74342"/>
            <a:ext cx="8229600" cy="216027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9C456-9FE3-4089-889A-CA869C052370}"/>
                  </a:ext>
                </a:extLst>
              </p:cNvPr>
              <p:cNvSpPr txBox="1"/>
              <p:nvPr/>
            </p:nvSpPr>
            <p:spPr>
              <a:xfrm>
                <a:off x="539552" y="5534612"/>
                <a:ext cx="2865336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=0…63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99C456-9FE3-4089-889A-CA869C052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34612"/>
                <a:ext cx="2865336" cy="270652"/>
              </a:xfrm>
              <a:prstGeom prst="rect">
                <a:avLst/>
              </a:prstGeom>
              <a:blipFill>
                <a:blip r:embed="rId3"/>
                <a:stretch>
                  <a:fillRect l="-21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8444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C139-497D-4410-AC34-780AA103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Scrambling - permutations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C5369F-6553-48C6-8F02-77039BBB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74342"/>
            <a:ext cx="8229600" cy="216027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91C46-FF1C-4F55-8D05-8531E803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244014"/>
            <a:ext cx="360804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Advanced 3D Graphics (NPGR010) - J. Vorba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F4C142-7C1D-4512-A4D6-BA01E3E02FFF}"/>
                  </a:ext>
                </a:extLst>
              </p:cNvPr>
              <p:cNvSpPr txBox="1"/>
              <p:nvPr/>
            </p:nvSpPr>
            <p:spPr>
              <a:xfrm>
                <a:off x="539552" y="5534612"/>
                <a:ext cx="2865336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=0…63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F4C142-7C1D-4512-A4D6-BA01E3E02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34612"/>
                <a:ext cx="2865336" cy="270652"/>
              </a:xfrm>
              <a:prstGeom prst="rect">
                <a:avLst/>
              </a:prstGeom>
              <a:blipFill>
                <a:blip r:embed="rId3"/>
                <a:stretch>
                  <a:fillRect l="-21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219E4C-A155-412D-9D77-A7228451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000" dirty="0"/>
              <a:t>Apply the same permutation at every digit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F5A7DA-BD91-46D1-B0F7-130E5C7AEF5D}"/>
                  </a:ext>
                </a:extLst>
              </p:cNvPr>
              <p:cNvSpPr txBox="1"/>
              <p:nvPr/>
            </p:nvSpPr>
            <p:spPr>
              <a:xfrm>
                <a:off x="2676000" y="2169722"/>
                <a:ext cx="3792000" cy="8789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F5A7DA-BD91-46D1-B0F7-130E5C7AE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000" y="2169722"/>
                <a:ext cx="3792000" cy="8789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989DF-A735-4310-BB91-E4AF7A6F774B}"/>
                  </a:ext>
                </a:extLst>
              </p:cNvPr>
              <p:cNvSpPr txBox="1"/>
              <p:nvPr/>
            </p:nvSpPr>
            <p:spPr>
              <a:xfrm>
                <a:off x="5940152" y="5518807"/>
                <a:ext cx="2941062" cy="302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=0…63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989DF-A735-4310-BB91-E4AF7A6F7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518807"/>
                <a:ext cx="2941062" cy="302262"/>
              </a:xfrm>
              <a:prstGeom prst="rect">
                <a:avLst/>
              </a:prstGeom>
              <a:blipFill>
                <a:blip r:embed="rId5"/>
                <a:stretch>
                  <a:fillRect l="-1656" r="-82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2816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C139-497D-4410-AC34-780AA103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Scrambling – permutations by Faure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C5369F-6553-48C6-8F02-77039BBB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74342"/>
            <a:ext cx="8229600" cy="216027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91C46-FF1C-4F55-8D05-8531E803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244014"/>
            <a:ext cx="360804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Advanced 3D Graphics (NPGR010) - J. Vorba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F4C142-7C1D-4512-A4D6-BA01E3E02FFF}"/>
                  </a:ext>
                </a:extLst>
              </p:cNvPr>
              <p:cNvSpPr txBox="1"/>
              <p:nvPr/>
            </p:nvSpPr>
            <p:spPr>
              <a:xfrm>
                <a:off x="539552" y="5534612"/>
                <a:ext cx="2865336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=0…63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F4C142-7C1D-4512-A4D6-BA01E3E02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34612"/>
                <a:ext cx="2865336" cy="270652"/>
              </a:xfrm>
              <a:prstGeom prst="rect">
                <a:avLst/>
              </a:prstGeom>
              <a:blipFill>
                <a:blip r:embed="rId3"/>
                <a:stretch>
                  <a:fillRect l="-21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219E4C-A155-412D-9D77-A7228451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000" dirty="0"/>
              <a:t>In general, permutations for each base can be arbitrary</a:t>
            </a:r>
          </a:p>
          <a:p>
            <a:r>
              <a:rPr lang="en-US" sz="2000" dirty="0"/>
              <a:t>Deterministic perms. by Faure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When b is even: Take         and append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F5A7DA-BD91-46D1-B0F7-130E5C7AEF5D}"/>
                  </a:ext>
                </a:extLst>
              </p:cNvPr>
              <p:cNvSpPr txBox="1"/>
              <p:nvPr/>
            </p:nvSpPr>
            <p:spPr>
              <a:xfrm>
                <a:off x="2798513" y="2670483"/>
                <a:ext cx="1152128" cy="52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F5A7DA-BD91-46D1-B0F7-130E5C7AE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513" y="2670483"/>
                <a:ext cx="1152128" cy="521297"/>
              </a:xfrm>
              <a:prstGeom prst="rect">
                <a:avLst/>
              </a:prstGeom>
              <a:blipFill>
                <a:blip r:embed="rId4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989DF-A735-4310-BB91-E4AF7A6F774B}"/>
                  </a:ext>
                </a:extLst>
              </p:cNvPr>
              <p:cNvSpPr txBox="1"/>
              <p:nvPr/>
            </p:nvSpPr>
            <p:spPr>
              <a:xfrm>
                <a:off x="5940152" y="5518807"/>
                <a:ext cx="2941062" cy="302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=0…63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989DF-A735-4310-BB91-E4AF7A6F7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518807"/>
                <a:ext cx="2941062" cy="302262"/>
              </a:xfrm>
              <a:prstGeom prst="rect">
                <a:avLst/>
              </a:prstGeom>
              <a:blipFill>
                <a:blip r:embed="rId5"/>
                <a:stretch>
                  <a:fillRect l="-1656" r="-82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456E76-4F0A-4208-982D-C174E9969AB5}"/>
                  </a:ext>
                </a:extLst>
              </p:cNvPr>
              <p:cNvSpPr txBox="1"/>
              <p:nvPr/>
            </p:nvSpPr>
            <p:spPr>
              <a:xfrm>
                <a:off x="4685705" y="2670483"/>
                <a:ext cx="1636560" cy="521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456E76-4F0A-4208-982D-C174E9969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05" y="2670483"/>
                <a:ext cx="1636560" cy="521297"/>
              </a:xfrm>
              <a:prstGeom prst="rect">
                <a:avLst/>
              </a:prstGeom>
              <a:blipFill>
                <a:blip r:embed="rId6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D0C3F40-DD6A-44EB-888F-0EC2513F2967}"/>
              </a:ext>
            </a:extLst>
          </p:cNvPr>
          <p:cNvSpPr/>
          <p:nvPr/>
        </p:nvSpPr>
        <p:spPr>
          <a:xfrm>
            <a:off x="4211960" y="4725144"/>
            <a:ext cx="648072" cy="240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1C1D21-5395-4BA0-BD14-3B048C4D2640}"/>
              </a:ext>
            </a:extLst>
          </p:cNvPr>
          <p:cNvSpPr/>
          <p:nvPr/>
        </p:nvSpPr>
        <p:spPr>
          <a:xfrm>
            <a:off x="4860032" y="4725144"/>
            <a:ext cx="648072" cy="2407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A7FD14-30DC-4A3E-A7D8-264938158FE7}"/>
              </a:ext>
            </a:extLst>
          </p:cNvPr>
          <p:cNvSpPr/>
          <p:nvPr/>
        </p:nvSpPr>
        <p:spPr>
          <a:xfrm>
            <a:off x="3491880" y="3865562"/>
            <a:ext cx="216024" cy="283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65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C139-497D-4410-AC34-780AA103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Scrambling – permutations by Faure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C5369F-6553-48C6-8F02-77039BBB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74342"/>
            <a:ext cx="8229600" cy="216027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91C46-FF1C-4F55-8D05-8531E803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244014"/>
            <a:ext cx="360804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Advanced 3D Graphics (NPGR010) - J. Vorba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F4C142-7C1D-4512-A4D6-BA01E3E02FFF}"/>
                  </a:ext>
                </a:extLst>
              </p:cNvPr>
              <p:cNvSpPr txBox="1"/>
              <p:nvPr/>
            </p:nvSpPr>
            <p:spPr>
              <a:xfrm>
                <a:off x="539552" y="5534612"/>
                <a:ext cx="2865336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=0…63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F4C142-7C1D-4512-A4D6-BA01E3E02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34612"/>
                <a:ext cx="2865336" cy="270652"/>
              </a:xfrm>
              <a:prstGeom prst="rect">
                <a:avLst/>
              </a:prstGeom>
              <a:blipFill>
                <a:blip r:embed="rId3"/>
                <a:stretch>
                  <a:fillRect l="-21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219E4C-A155-412D-9D77-A7228451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000" dirty="0"/>
              <a:t>In general, permutations for each base can be arbitrary</a:t>
            </a:r>
          </a:p>
          <a:p>
            <a:r>
              <a:rPr lang="en-US" sz="2000" dirty="0"/>
              <a:t>Deterministic perms. by Faure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When b is odd: Take         , increment each value               ,</a:t>
            </a:r>
            <a:br>
              <a:rPr lang="en-US" sz="2000" dirty="0"/>
            </a:br>
            <a:r>
              <a:rPr lang="en-US" sz="2000" dirty="0"/>
              <a:t>		     	         insert           in the middle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F5A7DA-BD91-46D1-B0F7-130E5C7AEF5D}"/>
                  </a:ext>
                </a:extLst>
              </p:cNvPr>
              <p:cNvSpPr txBox="1"/>
              <p:nvPr/>
            </p:nvSpPr>
            <p:spPr>
              <a:xfrm>
                <a:off x="2748426" y="2659312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2DA2B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2DA2B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2DA2BF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solidFill>
                                <a:srgbClr val="2DA2B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2DA2BF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F5A7DA-BD91-46D1-B0F7-130E5C7AE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426" y="2659312"/>
                <a:ext cx="1152128" cy="369332"/>
              </a:xfrm>
              <a:prstGeom prst="rect">
                <a:avLst/>
              </a:prstGeom>
              <a:blipFill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989DF-A735-4310-BB91-E4AF7A6F774B}"/>
                  </a:ext>
                </a:extLst>
              </p:cNvPr>
              <p:cNvSpPr txBox="1"/>
              <p:nvPr/>
            </p:nvSpPr>
            <p:spPr>
              <a:xfrm>
                <a:off x="5940152" y="5518807"/>
                <a:ext cx="2941062" cy="302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=0…63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989DF-A735-4310-BB91-E4AF7A6F7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518807"/>
                <a:ext cx="2941062" cy="302262"/>
              </a:xfrm>
              <a:prstGeom prst="rect">
                <a:avLst/>
              </a:prstGeom>
              <a:blipFill>
                <a:blip r:embed="rId5"/>
                <a:stretch>
                  <a:fillRect l="-1656" r="-82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456E76-4F0A-4208-982D-C174E9969AB5}"/>
                  </a:ext>
                </a:extLst>
              </p:cNvPr>
              <p:cNvSpPr txBox="1"/>
              <p:nvPr/>
            </p:nvSpPr>
            <p:spPr>
              <a:xfrm>
                <a:off x="5796136" y="2516131"/>
                <a:ext cx="2254261" cy="558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456E76-4F0A-4208-982D-C174E9969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516131"/>
                <a:ext cx="2254261" cy="558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D0C3F40-DD6A-44EB-888F-0EC2513F2967}"/>
              </a:ext>
            </a:extLst>
          </p:cNvPr>
          <p:cNvSpPr/>
          <p:nvPr/>
        </p:nvSpPr>
        <p:spPr>
          <a:xfrm>
            <a:off x="4572000" y="4427822"/>
            <a:ext cx="184638" cy="240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1C1D21-5395-4BA0-BD14-3B048C4D2640}"/>
              </a:ext>
            </a:extLst>
          </p:cNvPr>
          <p:cNvSpPr/>
          <p:nvPr/>
        </p:nvSpPr>
        <p:spPr>
          <a:xfrm>
            <a:off x="4788024" y="4427822"/>
            <a:ext cx="184638" cy="2407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0C2C2B-7828-44C0-875C-40EFEB81F4E8}"/>
                  </a:ext>
                </a:extLst>
              </p:cNvPr>
              <p:cNvSpPr txBox="1"/>
              <p:nvPr/>
            </p:nvSpPr>
            <p:spPr>
              <a:xfrm>
                <a:off x="3937519" y="2888206"/>
                <a:ext cx="2254261" cy="558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0C2C2B-7828-44C0-875C-40EFEB81F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519" y="2888206"/>
                <a:ext cx="2254261" cy="5582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471335A8-C14B-4EC0-A3B0-90BA0E0DF573}"/>
              </a:ext>
            </a:extLst>
          </p:cNvPr>
          <p:cNvSpPr/>
          <p:nvPr/>
        </p:nvSpPr>
        <p:spPr>
          <a:xfrm>
            <a:off x="5107442" y="4427822"/>
            <a:ext cx="184638" cy="2407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7418C3-0950-4130-BA72-B177DB723752}"/>
              </a:ext>
            </a:extLst>
          </p:cNvPr>
          <p:cNvSpPr/>
          <p:nvPr/>
        </p:nvSpPr>
        <p:spPr>
          <a:xfrm>
            <a:off x="3491880" y="4187044"/>
            <a:ext cx="184638" cy="240778"/>
          </a:xfrm>
          <a:prstGeom prst="rect">
            <a:avLst/>
          </a:prstGeom>
          <a:noFill/>
          <a:ln>
            <a:solidFill>
              <a:srgbClr val="2DA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162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C139-497D-4410-AC34-780AA1035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Scrambling – permutations by Faure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C5369F-6553-48C6-8F02-77039BBBF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74342"/>
            <a:ext cx="8229600" cy="216027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91C46-FF1C-4F55-8D05-8531E803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71800" y="6244014"/>
            <a:ext cx="3608040" cy="45720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Advanced 3D Graphics (NPGR010) - J. Vorba 2020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F4C142-7C1D-4512-A4D6-BA01E3E02FFF}"/>
                  </a:ext>
                </a:extLst>
              </p:cNvPr>
              <p:cNvSpPr txBox="1"/>
              <p:nvPr/>
            </p:nvSpPr>
            <p:spPr>
              <a:xfrm>
                <a:off x="539552" y="5534612"/>
                <a:ext cx="2865336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=0…63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F4C142-7C1D-4512-A4D6-BA01E3E02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534612"/>
                <a:ext cx="2865336" cy="270652"/>
              </a:xfrm>
              <a:prstGeom prst="rect">
                <a:avLst/>
              </a:prstGeom>
              <a:blipFill>
                <a:blip r:embed="rId3"/>
                <a:stretch>
                  <a:fillRect l="-213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219E4C-A155-412D-9D77-A72284512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z="2000" dirty="0"/>
              <a:t>Faure permutations can be implemented efficiently without branching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989DF-A735-4310-BB91-E4AF7A6F774B}"/>
                  </a:ext>
                </a:extLst>
              </p:cNvPr>
              <p:cNvSpPr txBox="1"/>
              <p:nvPr/>
            </p:nvSpPr>
            <p:spPr>
              <a:xfrm>
                <a:off x="5940152" y="5518807"/>
                <a:ext cx="2941062" cy="3022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=0…63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5989DF-A735-4310-BB91-E4AF7A6F7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518807"/>
                <a:ext cx="2941062" cy="302262"/>
              </a:xfrm>
              <a:prstGeom prst="rect">
                <a:avLst/>
              </a:prstGeom>
              <a:blipFill>
                <a:blip r:embed="rId4"/>
                <a:stretch>
                  <a:fillRect l="-1656" r="-828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567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in path tracing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r>
              <a:rPr lang="en-US" b="1" dirty="0"/>
              <a:t>Objective</a:t>
            </a:r>
            <a:r>
              <a:rPr lang="en-US" dirty="0"/>
              <a:t>: Generated paths should cover the entire high-dimensional path space uniformly</a:t>
            </a:r>
          </a:p>
          <a:p>
            <a:endParaRPr lang="en-US" dirty="0"/>
          </a:p>
          <a:p>
            <a:r>
              <a:rPr lang="en-US" b="1" dirty="0"/>
              <a:t>Approach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Paths are interpreted as “points” in a high-dimensional path space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Each path is defined by a long vector of “random numbers”</a:t>
            </a:r>
          </a:p>
          <a:p>
            <a:pPr lvl="2"/>
            <a:r>
              <a:rPr lang="en-US" b="1" dirty="0"/>
              <a:t>Subsequent random events </a:t>
            </a:r>
            <a:r>
              <a:rPr lang="en-US" dirty="0"/>
              <a:t>along a single path use </a:t>
            </a:r>
            <a:r>
              <a:rPr lang="en-US" b="1" dirty="0"/>
              <a:t>subsequent components</a:t>
            </a:r>
            <a:r>
              <a:rPr lang="en-US" dirty="0"/>
              <a:t> of the </a:t>
            </a:r>
            <a:r>
              <a:rPr lang="en-US" b="1" dirty="0"/>
              <a:t>same </a:t>
            </a:r>
            <a:r>
              <a:rPr lang="en-US" dirty="0"/>
              <a:t>vector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Only when tracing the next path, we switch to a brand new “random vector”  (e.g. next vector from a </a:t>
            </a:r>
            <a:r>
              <a:rPr lang="en-US" dirty="0" err="1"/>
              <a:t>Halton</a:t>
            </a:r>
            <a:r>
              <a:rPr lang="en-US" dirty="0"/>
              <a:t> sequence)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33534690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C3ED25A-A107-4F69-AFF0-AD8EB39AF8FD}"/>
              </a:ext>
            </a:extLst>
          </p:cNvPr>
          <p:cNvSpPr txBox="1">
            <a:spLocks/>
          </p:cNvSpPr>
          <p:nvPr/>
        </p:nvSpPr>
        <p:spPr bwMode="auto">
          <a:xfrm>
            <a:off x="457200" y="1268760"/>
            <a:ext cx="8229600" cy="486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Path “</a:t>
            </a:r>
            <a:r>
              <a:rPr lang="en-US" sz="1800" kern="0" dirty="0" err="1"/>
              <a:t>i</a:t>
            </a:r>
            <a:r>
              <a:rPr lang="en-US" sz="1800" kern="0" dirty="0"/>
              <a:t>” sampled based on</a:t>
            </a:r>
            <a:br>
              <a:rPr lang="en-US" sz="1800" kern="0" dirty="0"/>
            </a:br>
            <a:r>
              <a:rPr lang="en-US" sz="1800" kern="0" dirty="0"/>
              <a:t>the “</a:t>
            </a:r>
            <a:r>
              <a:rPr lang="en-US" sz="1800" kern="0" dirty="0" err="1"/>
              <a:t>i-th</a:t>
            </a:r>
            <a:r>
              <a:rPr lang="en-US" sz="1800" kern="0" dirty="0"/>
              <a:t>” sample from </a:t>
            </a:r>
            <a:br>
              <a:rPr lang="en-US" sz="1800" kern="0" dirty="0"/>
            </a:br>
            <a:r>
              <a:rPr lang="en-US" sz="1800" kern="0" dirty="0"/>
              <a:t>the sequence</a:t>
            </a:r>
            <a:endParaRPr lang="cs-CZ" sz="1800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tracing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  <a:endParaRPr lang="en-US" altLang="en-US" dirty="0"/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1FB9D-1428-4E7F-BCEC-531E7169F7C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96645"/>
            <a:ext cx="4978896" cy="66458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0B7D5A-E3DD-4F85-982E-6AF4FFEDA1B9}"/>
              </a:ext>
            </a:extLst>
          </p:cNvPr>
          <p:cNvCxnSpPr>
            <a:cxnSpLocks/>
          </p:cNvCxnSpPr>
          <p:nvPr/>
        </p:nvCxnSpPr>
        <p:spPr>
          <a:xfrm>
            <a:off x="6012160" y="3905420"/>
            <a:ext cx="2160240" cy="3915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8B9FBB-27F7-41B6-9B05-2D723B2DFD9B}"/>
              </a:ext>
            </a:extLst>
          </p:cNvPr>
          <p:cNvCxnSpPr>
            <a:cxnSpLocks/>
          </p:cNvCxnSpPr>
          <p:nvPr/>
        </p:nvCxnSpPr>
        <p:spPr>
          <a:xfrm flipV="1">
            <a:off x="8172400" y="2626886"/>
            <a:ext cx="504057" cy="16700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6681B1-98FE-48CE-A45D-98716FD2E53A}"/>
              </a:ext>
            </a:extLst>
          </p:cNvPr>
          <p:cNvSpPr/>
          <p:nvPr/>
        </p:nvSpPr>
        <p:spPr>
          <a:xfrm>
            <a:off x="5959715" y="3840501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66C78AC-5706-410A-9EA3-9EB727AD6735}"/>
              </a:ext>
            </a:extLst>
          </p:cNvPr>
          <p:cNvSpPr/>
          <p:nvPr/>
        </p:nvSpPr>
        <p:spPr>
          <a:xfrm>
            <a:off x="8116257" y="4244988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5268F5-E1EA-47E4-B3FF-A55830D62D78}"/>
                  </a:ext>
                </a:extLst>
              </p:cNvPr>
              <p:cNvSpPr txBox="1"/>
              <p:nvPr/>
            </p:nvSpPr>
            <p:spPr>
              <a:xfrm>
                <a:off x="-33710" y="3768121"/>
                <a:ext cx="20646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A5268F5-E1EA-47E4-B3FF-A55830D62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710" y="3768121"/>
                <a:ext cx="2064668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C3E80F-A6CD-4BDC-91CD-45BB29B9DD27}"/>
                  </a:ext>
                </a:extLst>
              </p:cNvPr>
              <p:cNvSpPr txBox="1"/>
              <p:nvPr/>
            </p:nvSpPr>
            <p:spPr>
              <a:xfrm>
                <a:off x="5063825" y="3311140"/>
                <a:ext cx="14107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8C3E80F-A6CD-4BDC-91CD-45BB29B9D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825" y="3311140"/>
                <a:ext cx="1410771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296549-E17B-425B-90F6-05CD1F47F814}"/>
                  </a:ext>
                </a:extLst>
              </p:cNvPr>
              <p:cNvSpPr txBox="1"/>
              <p:nvPr/>
            </p:nvSpPr>
            <p:spPr>
              <a:xfrm>
                <a:off x="7035307" y="3658531"/>
                <a:ext cx="14984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296549-E17B-425B-90F6-05CD1F47F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307" y="3658531"/>
                <a:ext cx="1498424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956A66-B3AC-4002-A79D-5F91E051FA6D}"/>
                  </a:ext>
                </a:extLst>
              </p:cNvPr>
              <p:cNvSpPr txBox="1"/>
              <p:nvPr/>
            </p:nvSpPr>
            <p:spPr>
              <a:xfrm>
                <a:off x="1483590" y="2398532"/>
                <a:ext cx="2000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956A66-B3AC-4002-A79D-5F91E051F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90" y="2398532"/>
                <a:ext cx="2000356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4C6CC3B-C8F6-4BB1-9EAB-67609B2A9490}"/>
              </a:ext>
            </a:extLst>
          </p:cNvPr>
          <p:cNvSpPr txBox="1"/>
          <p:nvPr/>
        </p:nvSpPr>
        <p:spPr>
          <a:xfrm>
            <a:off x="105766" y="3401537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Time, lens, pixel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4F4A72-860C-4D3F-AD0B-19243D57BFBC}"/>
              </a:ext>
            </a:extLst>
          </p:cNvPr>
          <p:cNvSpPr txBox="1"/>
          <p:nvPr/>
        </p:nvSpPr>
        <p:spPr>
          <a:xfrm>
            <a:off x="5261926" y="3027087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BSDF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453E9B-9A5C-41D2-9B4A-CDFAE17E77CF}"/>
              </a:ext>
            </a:extLst>
          </p:cNvPr>
          <p:cNvSpPr txBox="1"/>
          <p:nvPr/>
        </p:nvSpPr>
        <p:spPr>
          <a:xfrm>
            <a:off x="7526379" y="3385493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BSDF</a:t>
            </a:r>
          </a:p>
        </p:txBody>
      </p:sp>
    </p:spTree>
    <p:extLst>
      <p:ext uri="{BB962C8B-B14F-4D97-AF65-F5344CB8AC3E}">
        <p14:creationId xmlns:p14="http://schemas.microsoft.com/office/powerpoint/2010/main" val="1695745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D66-2D17-48DE-9B57-DC3A59C8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rendering with Halton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C7776-A2AF-47A3-BBDB-0F009CF07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 1:</a:t>
            </a:r>
          </a:p>
          <a:p>
            <a:pPr lvl="1"/>
            <a:r>
              <a:rPr lang="en-US" dirty="0"/>
              <a:t>Halton sequence per pixel, use different scrambling</a:t>
            </a:r>
          </a:p>
          <a:p>
            <a:pPr lvl="1"/>
            <a:r>
              <a:rPr lang="en-US" dirty="0"/>
              <a:t>Loose low-discrepancy properties in the image plane</a:t>
            </a:r>
          </a:p>
          <a:p>
            <a:pPr lvl="1"/>
            <a:r>
              <a:rPr lang="en-US" dirty="0"/>
              <a:t>In fact results into stratified sampling in the image plane</a:t>
            </a:r>
          </a:p>
          <a:p>
            <a:pPr lvl="1"/>
            <a:endParaRPr lang="en-US" dirty="0"/>
          </a:p>
          <a:p>
            <a:r>
              <a:rPr lang="en-US" dirty="0"/>
              <a:t>Option 2:</a:t>
            </a:r>
          </a:p>
          <a:p>
            <a:pPr lvl="1"/>
            <a:r>
              <a:rPr lang="en-US" dirty="0"/>
              <a:t>Use nearest power of two to your resolution</a:t>
            </a:r>
          </a:p>
          <a:p>
            <a:pPr lvl="1"/>
            <a:r>
              <a:rPr lang="en-US" dirty="0"/>
              <a:t>It is possible to compute index of n-</a:t>
            </a:r>
            <a:r>
              <a:rPr lang="en-US" dirty="0" err="1"/>
              <a:t>th</a:t>
            </a:r>
            <a:r>
              <a:rPr lang="en-US" dirty="0"/>
              <a:t> sample in the Halton sequence given the pixels coordinates</a:t>
            </a:r>
          </a:p>
          <a:p>
            <a:pPr lvl="1"/>
            <a:r>
              <a:rPr lang="en-US" dirty="0"/>
              <a:t>Skip samples falling outside your actual pixels</a:t>
            </a:r>
          </a:p>
          <a:p>
            <a:pPr lvl="1"/>
            <a:r>
              <a:rPr lang="en-US" dirty="0"/>
              <a:t>Details: </a:t>
            </a:r>
            <a:r>
              <a:rPr lang="en-US" dirty="0">
                <a:solidFill>
                  <a:srgbClr val="DE7F00"/>
                </a:solidFill>
              </a:rPr>
              <a:t>PBRT, 3</a:t>
            </a:r>
            <a:r>
              <a:rPr lang="en-US" baseline="30000" dirty="0">
                <a:solidFill>
                  <a:srgbClr val="DE7F00"/>
                </a:solidFill>
              </a:rPr>
              <a:t>rd</a:t>
            </a:r>
            <a:r>
              <a:rPr lang="en-US" dirty="0">
                <a:solidFill>
                  <a:srgbClr val="DE7F00"/>
                </a:solidFill>
              </a:rPr>
              <a:t> edition – Chapter 7.4.2.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72575-C055-4506-9D52-544C86CA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2347125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4607C2-3AFD-4AF7-B854-E1B75B569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study material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70B6E8-8B77-460B-A30C-AFB132E26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t,s</a:t>
            </a:r>
            <a:r>
              <a:rPr lang="en-US" dirty="0"/>
              <a:t>)-sequences</a:t>
            </a:r>
          </a:p>
          <a:p>
            <a:pPr lvl="1"/>
            <a:r>
              <a:rPr lang="en-US" dirty="0"/>
              <a:t>(0,2)- sequence: </a:t>
            </a:r>
            <a:r>
              <a:rPr lang="en-US" dirty="0" err="1"/>
              <a:t>Sobol</a:t>
            </a:r>
            <a:r>
              <a:rPr lang="en-US" dirty="0"/>
              <a:t> sequence generator matrices</a:t>
            </a:r>
          </a:p>
          <a:p>
            <a:pPr lvl="1"/>
            <a:endParaRPr lang="en-US" dirty="0"/>
          </a:p>
          <a:p>
            <a:r>
              <a:rPr lang="en-US" dirty="0"/>
              <a:t>Rank-1 lattice sequences</a:t>
            </a:r>
          </a:p>
          <a:p>
            <a:endParaRPr lang="en-US" dirty="0"/>
          </a:p>
          <a:p>
            <a:r>
              <a:rPr lang="en-US" dirty="0"/>
              <a:t>Multi-jittered samples</a:t>
            </a:r>
          </a:p>
          <a:p>
            <a:endParaRPr lang="en-US" dirty="0"/>
          </a:p>
          <a:p>
            <a:r>
              <a:rPr lang="en-US" dirty="0"/>
              <a:t>References</a:t>
            </a:r>
          </a:p>
          <a:p>
            <a:pPr lvl="2"/>
            <a:r>
              <a:rPr lang="en-US" dirty="0">
                <a:hlinkClick r:id="rId2"/>
              </a:rPr>
              <a:t>https://sites.google.com/view/myfavoritesamples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Christiane Lemieux: Monte Carlo and Quasi-Monte Carlo Sampling [2008]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A41FF6-28A1-4E70-91B2-28BA3382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24238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tracing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  <a:endParaRPr lang="en-US" altLang="en-US" dirty="0"/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1FB9D-1428-4E7F-BCEC-531E7169F7C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96644"/>
            <a:ext cx="4978896" cy="664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0B7D5A-E3DD-4F85-982E-6AF4FFEDA1B9}"/>
              </a:ext>
            </a:extLst>
          </p:cNvPr>
          <p:cNvCxnSpPr>
            <a:cxnSpLocks/>
          </p:cNvCxnSpPr>
          <p:nvPr/>
        </p:nvCxnSpPr>
        <p:spPr>
          <a:xfrm>
            <a:off x="6012160" y="3905420"/>
            <a:ext cx="2160240" cy="3915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8B9FBB-27F7-41B6-9B05-2D723B2DFD9B}"/>
              </a:ext>
            </a:extLst>
          </p:cNvPr>
          <p:cNvCxnSpPr>
            <a:cxnSpLocks/>
          </p:cNvCxnSpPr>
          <p:nvPr/>
        </p:nvCxnSpPr>
        <p:spPr>
          <a:xfrm flipV="1">
            <a:off x="8172400" y="2626886"/>
            <a:ext cx="504057" cy="16700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6681B1-98FE-48CE-A45D-98716FD2E53A}"/>
              </a:ext>
            </a:extLst>
          </p:cNvPr>
          <p:cNvSpPr/>
          <p:nvPr/>
        </p:nvSpPr>
        <p:spPr>
          <a:xfrm>
            <a:off x="5959715" y="3840501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66C78AC-5706-410A-9EA3-9EB727AD6735}"/>
              </a:ext>
            </a:extLst>
          </p:cNvPr>
          <p:cNvSpPr/>
          <p:nvPr/>
        </p:nvSpPr>
        <p:spPr>
          <a:xfrm>
            <a:off x="8116257" y="4244988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7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748464" cy="6669360"/>
          </a:xfrm>
        </p:spPr>
        <p:txBody>
          <a:bodyPr/>
          <a:lstStyle/>
          <a:p>
            <a:pPr>
              <a:buNone/>
            </a:pPr>
            <a:r>
              <a:rPr lang="en-US" sz="1300" dirty="0" err="1">
                <a:latin typeface="Courier New" pitchFamily="49" charset="0"/>
              </a:rPr>
              <a:t>estimateLin</a:t>
            </a:r>
            <a:r>
              <a:rPr lang="en-US" sz="1300" dirty="0">
                <a:latin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)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radiance incident at “x” from the direction 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</a:rPr>
              <a:t>{       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 (“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 is pointing *away* from “x”)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throughput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,1,1)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while(1)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we don’t cut off the path length now</a:t>
            </a:r>
            <a:endParaRPr lang="cs-CZ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hit 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findNearestIntersection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noIntersection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leaves the scene – it “hits” the background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bkgLight.getLe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-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-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omegaOut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happened to directly hit a light source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+=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“pick up” emission</a:t>
            </a:r>
          </a:p>
          <a:p>
            <a:pPr>
              <a:buNone/>
            </a:pP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now estimate the reflected radiance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[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en-US" sz="1300" dirty="0">
                <a:latin typeface="Courier New" pitchFamily="49" charset="0"/>
              </a:rPr>
              <a:t>]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generateRandomDir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hit.pos</a:t>
            </a: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throughput *= 1/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cs-CZ" sz="1300" dirty="0">
                <a:latin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</a:rPr>
              <a:t>* </a:t>
            </a:r>
            <a:r>
              <a:rPr lang="en-US" sz="1300" dirty="0" err="1">
                <a:latin typeface="Courier New" pitchFamily="49" charset="0"/>
              </a:rPr>
              <a:t>brdf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1300" dirty="0">
                <a:latin typeface="Courier New" pitchFamily="49" charset="0"/>
              </a:rPr>
              <a:t>dot(</a:t>
            </a:r>
            <a:r>
              <a:rPr lang="en-US" sz="1300" dirty="0" err="1">
                <a:latin typeface="Courier New" pitchFamily="49" charset="0"/>
              </a:rPr>
              <a:t>hit.n</a:t>
            </a:r>
            <a:r>
              <a:rPr lang="en-US" sz="1300" dirty="0">
                <a:latin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= min(1,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throughput.maxComponent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l-GR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l-GR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Russian Roulette – survive (reflect)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throughput /=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x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break;	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terminate path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3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CE8EE-5BF9-4E64-9B41-F0D9171D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DA1E6-71C7-4380-BED7-3D4879C123BE}"/>
              </a:ext>
            </a:extLst>
          </p:cNvPr>
          <p:cNvSpPr/>
          <p:nvPr/>
        </p:nvSpPr>
        <p:spPr>
          <a:xfrm>
            <a:off x="755576" y="3567953"/>
            <a:ext cx="7992888" cy="487714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80BB-54C3-4728-BE28-D77D5209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BSDF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C8E9-3320-4042-8B6F-7055A38E1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2 random samples to cover hemisphere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E6BA8-ED89-4EB5-A890-B9A1A4F3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5" name="Picture 8" descr="world_sampling">
            <a:extLst>
              <a:ext uri="{FF2B5EF4-FFF2-40B4-BE49-F238E27FC236}">
                <a16:creationId xmlns:a16="http://schemas.microsoft.com/office/drawing/2014/main" id="{09E58FA9-69E5-4CC8-8C92-78E2B6DD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875699"/>
            <a:ext cx="3702179" cy="18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9910C33D-C4B1-4A64-B38A-873473DCF2E8}"/>
                  </a:ext>
                </a:extLst>
              </p:cNvPr>
              <p:cNvSpPr txBox="1"/>
              <p:nvPr/>
            </p:nvSpPr>
            <p:spPr bwMode="auto">
              <a:xfrm>
                <a:off x="1673678" y="5199382"/>
                <a:ext cx="5796644" cy="80349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refl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9910C33D-C4B1-4A64-B38A-873473DCF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678" y="5199382"/>
                <a:ext cx="5796644" cy="803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27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80BB-54C3-4728-BE28-D77D5209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BSDF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5C8E9-3320-4042-8B6F-7055A38E1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2 random samples to cover hemisphere</a:t>
            </a:r>
          </a:p>
          <a:p>
            <a:r>
              <a:rPr lang="en-US" dirty="0"/>
              <a:t>+ 1 to choose a component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FE6BA8-ED89-4EB5-A890-B9A1A4F3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5" name="Picture 8" descr="world_sampling">
            <a:extLst>
              <a:ext uri="{FF2B5EF4-FFF2-40B4-BE49-F238E27FC236}">
                <a16:creationId xmlns:a16="http://schemas.microsoft.com/office/drawing/2014/main" id="{09E58FA9-69E5-4CC8-8C92-78E2B6DD1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75699"/>
            <a:ext cx="3702179" cy="185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9910C33D-C4B1-4A64-B38A-873473DCF2E8}"/>
                  </a:ext>
                </a:extLst>
              </p:cNvPr>
              <p:cNvSpPr txBox="1"/>
              <p:nvPr/>
            </p:nvSpPr>
            <p:spPr bwMode="auto">
              <a:xfrm>
                <a:off x="1673678" y="5199382"/>
                <a:ext cx="5796644" cy="80349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refl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ut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supHide m:val="on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ut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)⋅</m:t>
                          </m:r>
                          <m:func>
                            <m:func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16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 </m:t>
                          </m:r>
                          <m:r>
                            <m:rPr>
                              <m:sty m:val="p"/>
                            </m:rPr>
                            <a:rPr lang="en-US" sz="16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Object 3">
                <a:extLst>
                  <a:ext uri="{FF2B5EF4-FFF2-40B4-BE49-F238E27FC236}">
                    <a16:creationId xmlns:a16="http://schemas.microsoft.com/office/drawing/2014/main" id="{9910C33D-C4B1-4A64-B38A-873473DCF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678" y="5199382"/>
                <a:ext cx="5796644" cy="8034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144BA5CC-7C6C-4C5C-A6FB-73A636DF34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24328" y="3429000"/>
          <a:ext cx="3487742" cy="672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Rovnice" r:id="rId5" imgW="2044440" imgH="393480" progId="Equation.3">
                  <p:embed/>
                </p:oleObj>
              </mc:Choice>
              <mc:Fallback>
                <p:oleObj name="Rovnice" r:id="rId5" imgW="2044440" imgH="393480" progId="Equation.3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144BA5CC-7C6C-4C5C-A6FB-73A636DF34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4328" y="3429000"/>
                        <a:ext cx="3487742" cy="67294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2F2FE8E-6DC6-4AC1-8B34-D88071F30A73}"/>
              </a:ext>
            </a:extLst>
          </p:cNvPr>
          <p:cNvCxnSpPr/>
          <p:nvPr/>
        </p:nvCxnSpPr>
        <p:spPr>
          <a:xfrm flipV="1">
            <a:off x="4716016" y="4101949"/>
            <a:ext cx="1152128" cy="134327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12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55BB2-2A7D-4108-AD18-E5B8C71C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Transformation method – </a:t>
            </a:r>
            <a:r>
              <a:rPr lang="en-US" dirty="0" err="1"/>
              <a:t>cdf</a:t>
            </a:r>
            <a:r>
              <a:rPr lang="en-US" dirty="0"/>
              <a:t>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2DDCE-766F-4634-923A-4420997CE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U is uniformly distributed</a:t>
            </a:r>
            <a:br>
              <a:rPr lang="en-US" dirty="0"/>
            </a:br>
            <a:r>
              <a:rPr lang="en-US" dirty="0"/>
              <a:t>in [0,1]</a:t>
            </a:r>
            <a:r>
              <a:rPr lang="en-US" baseline="30000" dirty="0"/>
              <a:t>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7D615-1683-4266-827A-3534B370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77CCE477-DC4E-40AF-BB41-3D1DED72C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8200" y="1916830"/>
            <a:ext cx="4038600" cy="389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9748252"/>
      </p:ext>
    </p:extLst>
  </p:cSld>
  <p:clrMapOvr>
    <a:masterClrMapping/>
  </p:clrMapOvr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2343</Words>
  <Application>Microsoft Office PowerPoint</Application>
  <PresentationFormat>On-screen Show (4:3)</PresentationFormat>
  <Paragraphs>452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Arial</vt:lpstr>
      <vt:lpstr>Arial Black</vt:lpstr>
      <vt:lpstr>Cambria Math</vt:lpstr>
      <vt:lpstr>Courier New</vt:lpstr>
      <vt:lpstr>Garamond</vt:lpstr>
      <vt:lpstr>Georgia</vt:lpstr>
      <vt:lpstr>Lucida Console</vt:lpstr>
      <vt:lpstr>Wingdings</vt:lpstr>
      <vt:lpstr>Hrany</vt:lpstr>
      <vt:lpstr>Rovnice</vt:lpstr>
      <vt:lpstr>Advanced 3D graphics for movies and games (NPGR010)   – Low-discrepancy sequences     and quasi-Monte Carlo methods</vt:lpstr>
      <vt:lpstr>Path tracing</vt:lpstr>
      <vt:lpstr>Quasi-Monte Carlo</vt:lpstr>
      <vt:lpstr>Recall: Stratified samples</vt:lpstr>
      <vt:lpstr>Path tracing</vt:lpstr>
      <vt:lpstr>PowerPoint Presentation</vt:lpstr>
      <vt:lpstr>BSDF sampling</vt:lpstr>
      <vt:lpstr>BSDF sampling</vt:lpstr>
      <vt:lpstr>Transformation method – cdf inversion</vt:lpstr>
      <vt:lpstr>Transformation of point sets</vt:lpstr>
      <vt:lpstr>MC vs. QMC</vt:lpstr>
      <vt:lpstr>Random</vt:lpstr>
      <vt:lpstr>Random - seeding</vt:lpstr>
      <vt:lpstr>Stay away from srand() and rand()</vt:lpstr>
      <vt:lpstr>Random</vt:lpstr>
      <vt:lpstr>Quasi Monte Carlo (QMC) methods</vt:lpstr>
      <vt:lpstr>Defining discrepancy</vt:lpstr>
      <vt:lpstr>Discrepancy</vt:lpstr>
      <vt:lpstr>Koksma-Hlawka inequality</vt:lpstr>
      <vt:lpstr>Van der Corput Sequence (base 2)</vt:lpstr>
      <vt:lpstr>Van der Corput Sequence (base 2)</vt:lpstr>
      <vt:lpstr>Van der Corput Sequence (base 2)</vt:lpstr>
      <vt:lpstr>Van der Corput Sequence (base 2)</vt:lpstr>
      <vt:lpstr>Van der Corput Sequence (base 2)</vt:lpstr>
      <vt:lpstr>Van der Corput Sequence (base 2)</vt:lpstr>
      <vt:lpstr>Van der Corput Sequence (base 2)</vt:lpstr>
      <vt:lpstr>Van der Corput Sequence (base 2)</vt:lpstr>
      <vt:lpstr>Van der Corput Sequence (base 2)</vt:lpstr>
      <vt:lpstr>Van der Corput Sequence</vt:lpstr>
      <vt:lpstr>Van der Corput Sequence</vt:lpstr>
      <vt:lpstr>Van der Corput Sequence (base b)</vt:lpstr>
      <vt:lpstr>Van der Corput Sequence (base b)</vt:lpstr>
      <vt:lpstr>Sequences in higher dimension</vt:lpstr>
      <vt:lpstr>Sequences in higher dimension</vt:lpstr>
      <vt:lpstr>Sequences in higher dimension</vt:lpstr>
      <vt:lpstr>Sequences vs sets</vt:lpstr>
      <vt:lpstr>Progressive sequences/sets</vt:lpstr>
      <vt:lpstr>Quasi-Monte Carlo (QMC) Methods</vt:lpstr>
      <vt:lpstr>Scrambling</vt:lpstr>
      <vt:lpstr>Scrambling - permutations</vt:lpstr>
      <vt:lpstr>Scrambling - permutations</vt:lpstr>
      <vt:lpstr>Scrambling – permutations by Faure</vt:lpstr>
      <vt:lpstr>Scrambling – permutations by Faure</vt:lpstr>
      <vt:lpstr>Scrambling – permutations by Faure</vt:lpstr>
      <vt:lpstr>Use in path tracing</vt:lpstr>
      <vt:lpstr>Path tracing</vt:lpstr>
      <vt:lpstr>Progressive rendering with Halton</vt:lpstr>
      <vt:lpstr>Further study material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3D graphics for movies and games (NPGR010)   – Low-discrepancy sequences     and quasi-Monte Carlo methods</dc:title>
  <dc:creator>Jiri Vorba</dc:creator>
  <cp:lastModifiedBy>Jiri Vorba</cp:lastModifiedBy>
  <cp:revision>9</cp:revision>
  <dcterms:created xsi:type="dcterms:W3CDTF">2020-11-25T10:28:21Z</dcterms:created>
  <dcterms:modified xsi:type="dcterms:W3CDTF">2020-11-25T12:43:51Z</dcterms:modified>
</cp:coreProperties>
</file>